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3" r:id="rId2"/>
    <p:sldId id="284" r:id="rId3"/>
    <p:sldId id="282" r:id="rId4"/>
    <p:sldId id="285" r:id="rId5"/>
    <p:sldId id="281" r:id="rId6"/>
    <p:sldId id="286" r:id="rId7"/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9" r:id="rId20"/>
    <p:sldId id="270" r:id="rId21"/>
    <p:sldId id="271" r:id="rId22"/>
    <p:sldId id="272" r:id="rId23"/>
    <p:sldId id="287" r:id="rId24"/>
    <p:sldId id="273" r:id="rId25"/>
    <p:sldId id="288" r:id="rId26"/>
    <p:sldId id="274" r:id="rId27"/>
    <p:sldId id="275" r:id="rId28"/>
    <p:sldId id="276" r:id="rId29"/>
    <p:sldId id="277" r:id="rId30"/>
    <p:sldId id="278" r:id="rId31"/>
    <p:sldId id="279" r:id="rId32"/>
    <p:sldId id="280" r:id="rId3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595" y="5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49071-B144-404E-9893-B8F3D18328A0}" type="datetimeFigureOut">
              <a:rPr lang="en-US" smtClean="0"/>
              <a:t>4/3/2023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425C7-1215-42BB-922A-6359BDF292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5871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49071-B144-404E-9893-B8F3D18328A0}" type="datetimeFigureOut">
              <a:rPr lang="en-US" smtClean="0"/>
              <a:t>4/3/2023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425C7-1215-42BB-922A-6359BDF292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71308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49071-B144-404E-9893-B8F3D18328A0}" type="datetimeFigureOut">
              <a:rPr lang="en-US" smtClean="0"/>
              <a:t>4/3/2023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425C7-1215-42BB-922A-6359BDF29275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746680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49071-B144-404E-9893-B8F3D18328A0}" type="datetimeFigureOut">
              <a:rPr lang="en-US" smtClean="0"/>
              <a:t>4/3/2023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425C7-1215-42BB-922A-6359BDF292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6594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49071-B144-404E-9893-B8F3D18328A0}" type="datetimeFigureOut">
              <a:rPr lang="en-US" smtClean="0"/>
              <a:t>4/3/2023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425C7-1215-42BB-922A-6359BDF29275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367015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49071-B144-404E-9893-B8F3D18328A0}" type="datetimeFigureOut">
              <a:rPr lang="en-US" smtClean="0"/>
              <a:t>4/3/2023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425C7-1215-42BB-922A-6359BDF292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9222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49071-B144-404E-9893-B8F3D18328A0}" type="datetimeFigureOut">
              <a:rPr lang="en-US" smtClean="0"/>
              <a:t>4/3/2023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425C7-1215-42BB-922A-6359BDF292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4628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49071-B144-404E-9893-B8F3D18328A0}" type="datetimeFigureOut">
              <a:rPr lang="en-US" smtClean="0"/>
              <a:t>4/3/2023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425C7-1215-42BB-922A-6359BDF292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915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49071-B144-404E-9893-B8F3D18328A0}" type="datetimeFigureOut">
              <a:rPr lang="en-US" smtClean="0"/>
              <a:t>4/3/2023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425C7-1215-42BB-922A-6359BDF292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96696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49071-B144-404E-9893-B8F3D18328A0}" type="datetimeFigureOut">
              <a:rPr lang="en-US" smtClean="0"/>
              <a:t>4/3/2023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425C7-1215-42BB-922A-6359BDF292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8347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49071-B144-404E-9893-B8F3D18328A0}" type="datetimeFigureOut">
              <a:rPr lang="en-US" smtClean="0"/>
              <a:t>4/3/2023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425C7-1215-42BB-922A-6359BDF292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2846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49071-B144-404E-9893-B8F3D18328A0}" type="datetimeFigureOut">
              <a:rPr lang="en-US" smtClean="0"/>
              <a:t>4/3/2023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425C7-1215-42BB-922A-6359BDF292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46304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49071-B144-404E-9893-B8F3D18328A0}" type="datetimeFigureOut">
              <a:rPr lang="en-US" smtClean="0"/>
              <a:t>4/3/2023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425C7-1215-42BB-922A-6359BDF292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5693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49071-B144-404E-9893-B8F3D18328A0}" type="datetimeFigureOut">
              <a:rPr lang="en-US" smtClean="0"/>
              <a:t>4/3/2023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425C7-1215-42BB-922A-6359BDF292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031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49071-B144-404E-9893-B8F3D18328A0}" type="datetimeFigureOut">
              <a:rPr lang="en-US" smtClean="0"/>
              <a:t>4/3/2023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425C7-1215-42BB-922A-6359BDF292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18159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49071-B144-404E-9893-B8F3D18328A0}" type="datetimeFigureOut">
              <a:rPr lang="en-US" smtClean="0"/>
              <a:t>4/3/2023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425C7-1215-42BB-922A-6359BDF292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06859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B49071-B144-404E-9893-B8F3D18328A0}" type="datetimeFigureOut">
              <a:rPr lang="en-US" smtClean="0"/>
              <a:t>4/3/2023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11425C7-1215-42BB-922A-6359BDF292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8872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/>
              <a:t>RESTART - O noua sansa pentru someri si</a:t>
            </a:r>
            <a:br>
              <a:rPr lang="it-IT" b="1" dirty="0"/>
            </a:br>
            <a:r>
              <a:rPr lang="en-US" b="1" dirty="0" err="1"/>
              <a:t>persoane</a:t>
            </a:r>
            <a:r>
              <a:rPr lang="en-US" b="1" dirty="0"/>
              <a:t> inactive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b="1" dirty="0"/>
          </a:p>
          <a:p>
            <a:r>
              <a:rPr lang="ro-RO" sz="1800" b="1" dirty="0"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POCU/1080/3/16/157575</a:t>
            </a:r>
            <a:endParaRPr lang="en-US" dirty="0"/>
          </a:p>
        </p:txBody>
      </p:sp>
      <p:pic>
        <p:nvPicPr>
          <p:cNvPr id="2051" name="Picture 1">
            <a:extLst>
              <a:ext uri="{FF2B5EF4-FFF2-40B4-BE49-F238E27FC236}">
                <a16:creationId xmlns:a16="http://schemas.microsoft.com/office/drawing/2014/main" id="{B23FEDF2-0275-3D37-EDBD-15C57E6810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273" y="263676"/>
            <a:ext cx="815975" cy="725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49" name="Picture 16">
            <a:extLst>
              <a:ext uri="{FF2B5EF4-FFF2-40B4-BE49-F238E27FC236}">
                <a16:creationId xmlns:a16="http://schemas.microsoft.com/office/drawing/2014/main" id="{93882D00-2DEF-33F4-71D2-E760717601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4673" y="263676"/>
            <a:ext cx="858837" cy="803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Imagine 7" descr="sigla_guv_coroana_albastru">
            <a:extLst>
              <a:ext uri="{FF2B5EF4-FFF2-40B4-BE49-F238E27FC236}">
                <a16:creationId xmlns:a16="http://schemas.microsoft.com/office/drawing/2014/main" id="{98209E05-C872-9FCA-2D85-D5FAC4A39A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9610" y="277964"/>
            <a:ext cx="609600" cy="60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4">
            <a:extLst>
              <a:ext uri="{FF2B5EF4-FFF2-40B4-BE49-F238E27FC236}">
                <a16:creationId xmlns:a16="http://schemas.microsoft.com/office/drawing/2014/main" id="{3D54B8F4-3066-39E8-C77B-09F4CB9CCD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07810" y="-193524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o-RO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0EEE678-9EFE-A15F-5654-E5D42A89B2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07810" y="26367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65438" algn="ctr"/>
                <a:tab pos="5730875" algn="r"/>
              </a:tabLst>
            </a:pPr>
            <a:r>
              <a:rPr kumimoji="0" lang="ro-RO" altLang="ro-RO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                         </a:t>
            </a:r>
            <a:endParaRPr kumimoji="0" lang="ro-RO" altLang="ro-RO" sz="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65438" algn="ctr"/>
                <a:tab pos="5730875" algn="r"/>
              </a:tabLst>
            </a:pPr>
            <a:endParaRPr kumimoji="0" lang="ro-RO" altLang="ro-RO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76258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OBIECTIV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299855"/>
            <a:ext cx="10515600" cy="3877108"/>
          </a:xfrm>
        </p:spPr>
        <p:txBody>
          <a:bodyPr/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3. 3.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Imbunatatirea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nivelului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competente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168 de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someri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persoane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inactive cu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domiciliul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regiunile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SV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Oltenia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Nord-Vest,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prin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participarea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la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programe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calificare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nivel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 (360 ore);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55118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OBIECTIV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198255"/>
            <a:ext cx="10515600" cy="3978708"/>
          </a:xfrm>
        </p:spPr>
        <p:txBody>
          <a:bodyPr/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4.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Recunoasterea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competentelor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aferente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cerintelor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locurilor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munca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33 de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someri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persoane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inactive cu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domiciliul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regiunile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SV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Oltenia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Nord-Vest,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prin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intermediul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programelor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evaluare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competentelor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obtinute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alte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decat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cele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formale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70260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VALOAREA ADAUGATA ASUPRA GRUPULUI TINTA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6255" y="1825625"/>
            <a:ext cx="11757890" cy="4351338"/>
          </a:xfrm>
        </p:spPr>
        <p:txBody>
          <a:bodyPr>
            <a:no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1. FORMAREA PROFESIONALA: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Beneficiile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oferite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prin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proiect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urmare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asigurarii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unui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pachet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integrat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complex de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formare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contribuie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la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dezvoltarea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lor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profesionala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creand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premisele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adaptarii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la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evolutia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pietei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muncii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putand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aspira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la un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loc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de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munca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sustenabil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Proiectul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contribuie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la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informare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GT cu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privire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la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oportunitatile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de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formare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profesionala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informatie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este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deficitara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acestora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ales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personelor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din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mediul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rural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celor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cu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nivel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redus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de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educatie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De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asemenea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prin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proiect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se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ofera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posibilitatea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ca GT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fie direct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implicat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chiar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in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redefinirea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tehnicilor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metodelor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de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realizare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activitaii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intreprinderilor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unde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se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vor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angaja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acumuland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cunostinte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noi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adaptate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progresului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social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tehnologic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07459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VALOAREA ADAUGATA ASUPRA GRUPULUI TINTA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547466"/>
          </a:xfrm>
        </p:spPr>
        <p:txBody>
          <a:bodyPr>
            <a:norm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 INFORMAREA SI CONSILIEREA PROFESIONALA.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Fiecare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membru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al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grupului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tinta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avea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parte de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servicii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informare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consiliere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conformitate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cu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necesitatile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sale.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Consilierii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vor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derula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sesiuni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individuale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cu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fiecare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participant in parte, le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vor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aplica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serie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baterii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teste,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dupa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care le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vor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face o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recomandare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pentru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un program de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formare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evaluare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competente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Daca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cazul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se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vor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organiza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consilieri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grup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in care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vor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fi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informati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cu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privire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la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piata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muncii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atitudini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comportamente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vederea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obtinerii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unui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loc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munca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In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urma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recomandarii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facute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beneficiarii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vor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urma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un program de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formare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urma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caruia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obtine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un certificate de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calificare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un program de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evaluare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competentelor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profesionale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obtinute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alte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decat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cele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formale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9030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0710" y="500061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VALOAREA ADAUGATA ASUPRA </a:t>
            </a:r>
            <a:b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GRUPULUI TINTA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272145"/>
            <a:ext cx="10515600" cy="4433454"/>
          </a:xfrm>
        </p:spPr>
        <p:txBody>
          <a:bodyPr>
            <a:normAutofit fontScale="32500" lnSpcReduction="20000"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n-US" sz="59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 ANGAJAREA: </a:t>
            </a:r>
            <a:r>
              <a:rPr lang="en-US" sz="59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Prin</a:t>
            </a:r>
            <a:r>
              <a:rPr lang="en-US" sz="59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59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implementarea</a:t>
            </a:r>
            <a:r>
              <a:rPr lang="en-US" sz="59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59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masurilor</a:t>
            </a:r>
            <a:r>
              <a:rPr lang="en-US" sz="59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59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asa</a:t>
            </a:r>
            <a:r>
              <a:rPr lang="en-US" sz="59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cum </a:t>
            </a:r>
            <a:r>
              <a:rPr lang="en-US" sz="59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sunt</a:t>
            </a:r>
            <a:r>
              <a:rPr lang="en-US" sz="59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59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ele</a:t>
            </a:r>
            <a:r>
              <a:rPr lang="en-US" sz="59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59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descrise</a:t>
            </a:r>
            <a:r>
              <a:rPr lang="en-US" sz="59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en-US" sz="59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cadrul</a:t>
            </a:r>
            <a:r>
              <a:rPr lang="en-US" sz="59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59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proiectului</a:t>
            </a:r>
            <a:r>
              <a:rPr lang="en-US" sz="59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se </a:t>
            </a:r>
            <a:r>
              <a:rPr lang="en-US" sz="59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asigura</a:t>
            </a:r>
            <a:r>
              <a:rPr lang="en-US" sz="59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 </a:t>
            </a:r>
            <a:r>
              <a:rPr lang="en-US" sz="59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interventie</a:t>
            </a:r>
            <a:r>
              <a:rPr lang="en-US" sz="59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59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integrata</a:t>
            </a:r>
            <a:r>
              <a:rPr lang="en-US" sz="59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59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asupra</a:t>
            </a:r>
            <a:r>
              <a:rPr lang="en-US" sz="59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59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GT </a:t>
            </a:r>
            <a:r>
              <a:rPr lang="en-US" sz="59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prin</a:t>
            </a:r>
            <a:r>
              <a:rPr lang="en-US" sz="59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59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oferirea</a:t>
            </a:r>
            <a:r>
              <a:rPr lang="en-US" sz="59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59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tuturor</a:t>
            </a:r>
            <a:r>
              <a:rPr lang="en-US" sz="59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59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persoanelor</a:t>
            </a:r>
            <a:r>
              <a:rPr lang="en-US" sz="59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59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incluse</a:t>
            </a:r>
            <a:r>
              <a:rPr lang="en-US" sz="59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en-US" sz="59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aceasta</a:t>
            </a:r>
            <a:r>
              <a:rPr lang="en-US" sz="59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59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activitate</a:t>
            </a:r>
            <a:r>
              <a:rPr lang="en-US" sz="59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en-US" sz="59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serviciilor</a:t>
            </a:r>
            <a:r>
              <a:rPr lang="en-US" sz="59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sz="59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medierea</a:t>
            </a:r>
            <a:r>
              <a:rPr lang="en-US" sz="59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en-US" sz="59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muncii</a:t>
            </a:r>
            <a:r>
              <a:rPr lang="en-US" sz="59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59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</a:t>
            </a:r>
            <a:r>
              <a:rPr lang="en-US" sz="59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59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formare</a:t>
            </a:r>
            <a:r>
              <a:rPr lang="en-US" sz="59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59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profesionala</a:t>
            </a:r>
            <a:r>
              <a:rPr lang="en-US" sz="59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59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calificare</a:t>
            </a:r>
            <a:r>
              <a:rPr lang="en-US" sz="59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Se</a:t>
            </a:r>
            <a:r>
              <a:rPr lang="en-US" sz="59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59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asigura</a:t>
            </a:r>
            <a:r>
              <a:rPr lang="en-US" sz="59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en-US" sz="59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acest</a:t>
            </a:r>
            <a:r>
              <a:rPr lang="en-US" sz="59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59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sens</a:t>
            </a:r>
            <a:r>
              <a:rPr lang="en-US" sz="59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un </a:t>
            </a:r>
            <a:r>
              <a:rPr lang="en-US" sz="59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proces</a:t>
            </a:r>
            <a:r>
              <a:rPr lang="en-US" sz="59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59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clar</a:t>
            </a:r>
            <a:r>
              <a:rPr lang="en-US" sz="59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sz="59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integrare</a:t>
            </a:r>
            <a:r>
              <a:rPr lang="en-US" sz="59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59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profesionala</a:t>
            </a:r>
            <a:r>
              <a:rPr lang="en-US" sz="59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59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unor</a:t>
            </a:r>
            <a:r>
              <a:rPr lang="en-US" sz="59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59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persoane</a:t>
            </a:r>
            <a:r>
              <a:rPr lang="en-US" sz="59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59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aflate</a:t>
            </a:r>
            <a:r>
              <a:rPr lang="en-US" sz="59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59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intr</a:t>
            </a:r>
            <a:r>
              <a:rPr lang="en-US" sz="59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-o </a:t>
            </a:r>
            <a:r>
              <a:rPr lang="en-US" sz="59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situatie</a:t>
            </a:r>
            <a:r>
              <a:rPr lang="en-US" sz="59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sz="59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vulnerabilitate</a:t>
            </a:r>
            <a:r>
              <a:rPr lang="en-US" sz="59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la </a:t>
            </a:r>
            <a:r>
              <a:rPr lang="en-US" sz="59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momentul</a:t>
            </a:r>
            <a:r>
              <a:rPr lang="en-US" sz="59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59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includerii</a:t>
            </a:r>
            <a:r>
              <a:rPr lang="en-US" sz="59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59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</a:t>
            </a:r>
            <a:r>
              <a:rPr lang="en-US" sz="59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proiect</a:t>
            </a:r>
            <a:r>
              <a:rPr lang="en-US" sz="59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59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Beneficiul</a:t>
            </a:r>
            <a:r>
              <a:rPr lang="en-US" sz="59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59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adus</a:t>
            </a:r>
            <a:r>
              <a:rPr lang="en-US" sz="59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59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este</a:t>
            </a:r>
            <a:r>
              <a:rPr lang="en-US" sz="59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59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acela</a:t>
            </a:r>
            <a:r>
              <a:rPr lang="en-US" sz="59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a </a:t>
            </a:r>
            <a:r>
              <a:rPr lang="en-US" sz="59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asigura</a:t>
            </a:r>
            <a:r>
              <a:rPr lang="en-US" sz="59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 </a:t>
            </a:r>
            <a:r>
              <a:rPr lang="en-US" sz="59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incredere</a:t>
            </a:r>
            <a:r>
              <a:rPr lang="en-US" sz="59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59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mai</a:t>
            </a:r>
            <a:r>
              <a:rPr lang="en-US" sz="59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59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buna</a:t>
            </a:r>
            <a:r>
              <a:rPr lang="en-US" sz="59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sine, de a </a:t>
            </a:r>
            <a:r>
              <a:rPr lang="en-US" sz="59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invata</a:t>
            </a:r>
            <a:r>
              <a:rPr lang="en-US" sz="59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cum </a:t>
            </a:r>
            <a:r>
              <a:rPr lang="en-US" sz="59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</a:t>
            </a:r>
            <a:r>
              <a:rPr lang="en-US" sz="59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59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cauti</a:t>
            </a:r>
            <a:r>
              <a:rPr lang="en-US" sz="59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un </a:t>
            </a:r>
            <a:r>
              <a:rPr lang="en-US" sz="59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loc</a:t>
            </a:r>
            <a:r>
              <a:rPr lang="en-US" sz="59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sz="59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munca</a:t>
            </a:r>
            <a:r>
              <a:rPr lang="en-US" sz="59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59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</a:t>
            </a:r>
            <a:r>
              <a:rPr lang="en-US" sz="59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a fi </a:t>
            </a:r>
            <a:r>
              <a:rPr lang="en-US" sz="59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mai</a:t>
            </a:r>
            <a:r>
              <a:rPr lang="en-US" sz="59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59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sigur</a:t>
            </a:r>
            <a:r>
              <a:rPr lang="en-US" sz="59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59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</a:t>
            </a:r>
            <a:r>
              <a:rPr lang="en-US" sz="59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sine </a:t>
            </a:r>
            <a:r>
              <a:rPr lang="en-US" sz="59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atunci</a:t>
            </a:r>
            <a:r>
              <a:rPr lang="en-US" sz="59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59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cand</a:t>
            </a:r>
            <a:r>
              <a:rPr lang="en-US" sz="59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59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vorbeste</a:t>
            </a:r>
            <a:r>
              <a:rPr lang="en-US" sz="59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cu </a:t>
            </a:r>
            <a:r>
              <a:rPr lang="en-US" sz="59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potentiali</a:t>
            </a:r>
            <a:r>
              <a:rPr lang="en-US" sz="59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59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angajatori</a:t>
            </a:r>
            <a:r>
              <a:rPr lang="en-US" sz="59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59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</a:t>
            </a:r>
            <a:r>
              <a:rPr lang="en-US" sz="59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en-US" sz="59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cele</a:t>
            </a:r>
            <a:r>
              <a:rPr lang="en-US" sz="59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din </a:t>
            </a:r>
            <a:r>
              <a:rPr lang="en-US" sz="59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urma</a:t>
            </a:r>
            <a:r>
              <a:rPr lang="en-US" sz="59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59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calificarea</a:t>
            </a:r>
            <a:r>
              <a:rPr lang="en-US" sz="59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59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</a:t>
            </a:r>
            <a:r>
              <a:rPr lang="en-US" sz="59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59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angajarea</a:t>
            </a:r>
            <a:r>
              <a:rPr lang="en-US" sz="59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n-US" sz="59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Programele</a:t>
            </a:r>
            <a:r>
              <a:rPr lang="en-US" sz="59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sz="59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calificare</a:t>
            </a:r>
            <a:r>
              <a:rPr lang="en-US" sz="59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59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organizate</a:t>
            </a:r>
            <a:r>
              <a:rPr lang="en-US" sz="59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59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prin</a:t>
            </a:r>
            <a:r>
              <a:rPr lang="en-US" sz="59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59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proiect</a:t>
            </a:r>
            <a:r>
              <a:rPr lang="en-US" sz="59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59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confera</a:t>
            </a:r>
            <a:r>
              <a:rPr lang="en-US" sz="59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59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premisele</a:t>
            </a:r>
            <a:r>
              <a:rPr lang="en-US" sz="59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59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gasirii</a:t>
            </a:r>
            <a:r>
              <a:rPr lang="en-US" sz="59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59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mai</a:t>
            </a:r>
            <a:r>
              <a:rPr lang="en-US" sz="59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59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usor</a:t>
            </a:r>
            <a:r>
              <a:rPr lang="en-US" sz="59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en-US" sz="59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unui</a:t>
            </a:r>
            <a:r>
              <a:rPr lang="en-US" sz="59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59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loc</a:t>
            </a:r>
            <a:r>
              <a:rPr lang="en-US" sz="59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sz="59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munca</a:t>
            </a:r>
            <a:r>
              <a:rPr lang="en-US" sz="59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59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mai</a:t>
            </a:r>
            <a:r>
              <a:rPr lang="en-US" sz="59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bun </a:t>
            </a:r>
            <a:r>
              <a:rPr lang="en-US" sz="59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</a:t>
            </a:r>
            <a:r>
              <a:rPr lang="en-US" sz="59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59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mai</a:t>
            </a:r>
            <a:r>
              <a:rPr lang="en-US" sz="59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bine </a:t>
            </a:r>
            <a:r>
              <a:rPr lang="en-US" sz="59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platit</a:t>
            </a:r>
            <a:r>
              <a:rPr lang="en-US" sz="59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59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deci</a:t>
            </a:r>
            <a:r>
              <a:rPr lang="en-US" sz="59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un </a:t>
            </a:r>
            <a:r>
              <a:rPr lang="en-US" sz="59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venit</a:t>
            </a:r>
            <a:r>
              <a:rPr lang="en-US" sz="59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59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sigur</a:t>
            </a:r>
            <a:r>
              <a:rPr lang="en-US" sz="59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59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</a:t>
            </a:r>
            <a:r>
              <a:rPr lang="en-US" sz="59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59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adecvat</a:t>
            </a:r>
            <a:r>
              <a:rPr lang="en-US" sz="59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59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pentru</a:t>
            </a:r>
            <a:r>
              <a:rPr lang="en-US" sz="59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sine </a:t>
            </a:r>
            <a:r>
              <a:rPr lang="en-US" sz="59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</a:t>
            </a:r>
            <a:r>
              <a:rPr lang="en-US" sz="59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59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familia</a:t>
            </a:r>
            <a:r>
              <a:rPr lang="en-US" sz="59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din care face parte. </a:t>
            </a:r>
            <a:r>
              <a:rPr lang="en-US" sz="59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Angajarea</a:t>
            </a:r>
            <a:r>
              <a:rPr lang="en-US" sz="59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59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este</a:t>
            </a:r>
            <a:r>
              <a:rPr lang="en-US" sz="59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59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beneficiul</a:t>
            </a:r>
            <a:r>
              <a:rPr lang="en-US" sz="59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final al </a:t>
            </a:r>
            <a:r>
              <a:rPr lang="en-US" sz="59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acestor</a:t>
            </a:r>
            <a:r>
              <a:rPr lang="en-US" sz="59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59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activitati</a:t>
            </a:r>
            <a:r>
              <a:rPr lang="en-US" sz="59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59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deci</a:t>
            </a:r>
            <a:r>
              <a:rPr lang="en-US" sz="59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59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gasirea</a:t>
            </a:r>
            <a:r>
              <a:rPr lang="en-US" sz="59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59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drumului</a:t>
            </a:r>
            <a:r>
              <a:rPr lang="en-US" sz="59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59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spre</a:t>
            </a:r>
            <a:r>
              <a:rPr lang="en-US" sz="59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 </a:t>
            </a:r>
            <a:r>
              <a:rPr lang="en-US" sz="59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viata</a:t>
            </a:r>
            <a:r>
              <a:rPr lang="en-US" sz="59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59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activa</a:t>
            </a:r>
            <a:r>
              <a:rPr lang="en-US" sz="59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59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</a:t>
            </a:r>
            <a:r>
              <a:rPr lang="en-US" sz="59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59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deplin</a:t>
            </a:r>
            <a:r>
              <a:rPr lang="en-US" sz="59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59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sociala</a:t>
            </a:r>
            <a:r>
              <a:rPr lang="en-US" sz="59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59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</a:t>
            </a:r>
            <a:r>
              <a:rPr lang="en-US" sz="59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59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aducerea</a:t>
            </a:r>
            <a:r>
              <a:rPr lang="en-US" sz="59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sz="59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beneficii</a:t>
            </a:r>
            <a:r>
              <a:rPr lang="en-US" sz="59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59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materiale</a:t>
            </a:r>
            <a:r>
              <a:rPr lang="en-US" sz="59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59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</a:t>
            </a:r>
            <a:r>
              <a:rPr lang="en-US" sz="59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59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financiare</a:t>
            </a:r>
            <a:r>
              <a:rPr lang="en-US" sz="59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59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atat</a:t>
            </a:r>
            <a:r>
              <a:rPr lang="en-US" sz="59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59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comunitatii</a:t>
            </a:r>
            <a:r>
              <a:rPr lang="en-US" sz="59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59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prin</a:t>
            </a:r>
            <a:r>
              <a:rPr lang="en-US" sz="59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59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contributiile</a:t>
            </a:r>
            <a:r>
              <a:rPr lang="en-US" sz="59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59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</a:t>
            </a:r>
            <a:r>
              <a:rPr lang="en-US" sz="59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care </a:t>
            </a:r>
            <a:r>
              <a:rPr lang="en-US" sz="59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acesta</a:t>
            </a:r>
            <a:r>
              <a:rPr lang="en-US" sz="59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le </a:t>
            </a:r>
            <a:r>
              <a:rPr lang="en-US" sz="59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59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59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plati</a:t>
            </a:r>
            <a:r>
              <a:rPr lang="en-US" sz="59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cat </a:t>
            </a:r>
            <a:r>
              <a:rPr lang="en-US" sz="59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</a:t>
            </a:r>
            <a:r>
              <a:rPr lang="en-US" sz="59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59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pentru</a:t>
            </a:r>
            <a:r>
              <a:rPr lang="en-US" sz="59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59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familia</a:t>
            </a:r>
            <a:r>
              <a:rPr lang="en-US" sz="59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59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</a:t>
            </a:r>
            <a:r>
              <a:rPr lang="en-US" sz="59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59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prin</a:t>
            </a:r>
            <a:r>
              <a:rPr lang="en-US" sz="59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59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resursele</a:t>
            </a:r>
            <a:r>
              <a:rPr lang="en-US" sz="59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59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financiare</a:t>
            </a:r>
            <a:r>
              <a:rPr lang="en-US" sz="59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59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suplimentare</a:t>
            </a:r>
            <a:r>
              <a:rPr lang="en-US" sz="59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59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</a:t>
            </a:r>
            <a:r>
              <a:rPr lang="en-US" sz="59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59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avantajele</a:t>
            </a:r>
            <a:r>
              <a:rPr lang="en-US" sz="59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59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conferite</a:t>
            </a:r>
            <a:r>
              <a:rPr lang="en-US" sz="59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sz="59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statutul</a:t>
            </a:r>
            <a:r>
              <a:rPr lang="en-US" sz="59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sz="59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angajat</a:t>
            </a:r>
            <a:r>
              <a:rPr lang="en-US" sz="59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sz="59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asigurari</a:t>
            </a:r>
            <a:r>
              <a:rPr lang="en-US" sz="59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59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deschiderea</a:t>
            </a:r>
            <a:r>
              <a:rPr lang="en-US" sz="59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59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spre</a:t>
            </a:r>
            <a:r>
              <a:rPr lang="en-US" sz="59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59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societate</a:t>
            </a:r>
            <a:r>
              <a:rPr lang="en-US" sz="59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59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socializare</a:t>
            </a:r>
            <a:r>
              <a:rPr lang="en-US" sz="59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en-US" sz="59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59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responsabilizare</a:t>
            </a:r>
            <a:r>
              <a:rPr lang="en-US" sz="59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etc.).</a:t>
            </a:r>
            <a:endParaRPr lang="en-US" sz="59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52949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IMPACTUL ESTIMAT ASUPRA GRUPULUI TINTA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4109" y="1825624"/>
            <a:ext cx="11471564" cy="4778375"/>
          </a:xfrm>
        </p:spPr>
        <p:txBody>
          <a:bodyPr>
            <a:no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n-US" sz="1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 Un </a:t>
            </a:r>
            <a:r>
              <a:rPr lang="en-US" sz="16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numar</a:t>
            </a:r>
            <a:r>
              <a:rPr lang="en-US" sz="1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201 </a:t>
            </a:r>
            <a:r>
              <a:rPr lang="en-US" sz="16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persoane</a:t>
            </a:r>
            <a:r>
              <a:rPr lang="en-US" sz="1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vor</a:t>
            </a:r>
            <a:r>
              <a:rPr lang="en-US" sz="1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fi </a:t>
            </a:r>
            <a:r>
              <a:rPr lang="en-US" sz="16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recrutate</a:t>
            </a:r>
            <a:r>
              <a:rPr lang="en-US" sz="1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pentru</a:t>
            </a:r>
            <a:r>
              <a:rPr lang="en-US" sz="1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en-US" sz="16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beneficia</a:t>
            </a:r>
            <a:r>
              <a:rPr lang="en-US" sz="1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sz="16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sprijin</a:t>
            </a:r>
            <a:r>
              <a:rPr lang="en-US" sz="1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n-US" sz="1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 </a:t>
            </a:r>
            <a:r>
              <a:rPr lang="en-US" sz="16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Sunt</a:t>
            </a:r>
            <a:r>
              <a:rPr lang="en-US" sz="1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inclusi</a:t>
            </a:r>
            <a:r>
              <a:rPr lang="en-US" sz="1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en-US" sz="16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participarea</a:t>
            </a:r>
            <a:r>
              <a:rPr lang="en-US" sz="1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la </a:t>
            </a:r>
            <a:r>
              <a:rPr lang="en-US" sz="16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programele</a:t>
            </a:r>
            <a:r>
              <a:rPr lang="en-US" sz="1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FPC, </a:t>
            </a:r>
            <a:r>
              <a:rPr lang="en-US" sz="16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evaluare</a:t>
            </a:r>
            <a:r>
              <a:rPr lang="en-US" sz="1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en-US" sz="16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competentelor</a:t>
            </a:r>
            <a:r>
              <a:rPr lang="en-US" sz="1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prin</a:t>
            </a:r>
            <a:r>
              <a:rPr lang="en-US" sz="1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masuri</a:t>
            </a:r>
            <a:r>
              <a:rPr lang="en-US" sz="1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integrate, </a:t>
            </a:r>
            <a:r>
              <a:rPr lang="en-US" sz="16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personalizate</a:t>
            </a:r>
            <a:r>
              <a:rPr lang="en-US" sz="1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</a:t>
            </a:r>
            <a:r>
              <a:rPr lang="en-US" sz="1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flexibile</a:t>
            </a:r>
            <a:r>
              <a:rPr lang="en-US" sz="1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201</a:t>
            </a:r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persoane</a:t>
            </a:r>
            <a:r>
              <a:rPr lang="en-US" sz="1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n-US" sz="1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 </a:t>
            </a:r>
            <a:r>
              <a:rPr lang="en-US" sz="16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Cel</a:t>
            </a:r>
            <a:r>
              <a:rPr lang="en-US" sz="1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putin</a:t>
            </a:r>
            <a:r>
              <a:rPr lang="en-US" sz="1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93 </a:t>
            </a:r>
            <a:r>
              <a:rPr lang="en-US" sz="16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persoane</a:t>
            </a:r>
            <a:r>
              <a:rPr lang="en-US" sz="1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vor</a:t>
            </a:r>
            <a:r>
              <a:rPr lang="en-US" sz="1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fi </a:t>
            </a:r>
            <a:r>
              <a:rPr lang="en-US" sz="16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angajate</a:t>
            </a:r>
            <a:r>
              <a:rPr lang="en-US" sz="1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ca </a:t>
            </a:r>
            <a:r>
              <a:rPr lang="en-US" sz="16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urmare</a:t>
            </a:r>
            <a:r>
              <a:rPr lang="en-US" sz="1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en-US" sz="16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particiarii</a:t>
            </a:r>
            <a:r>
              <a:rPr lang="en-US" sz="1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la </a:t>
            </a:r>
            <a:r>
              <a:rPr lang="en-US" sz="16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serviciile</a:t>
            </a:r>
            <a:r>
              <a:rPr lang="en-US" sz="1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sz="16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medierea</a:t>
            </a:r>
            <a:r>
              <a:rPr lang="en-US" sz="1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muncii</a:t>
            </a:r>
            <a:r>
              <a:rPr lang="en-US" sz="1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n-US" sz="1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4. </a:t>
            </a:r>
            <a:r>
              <a:rPr lang="en-US" sz="16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Acordarea</a:t>
            </a:r>
            <a:r>
              <a:rPr lang="en-US" sz="1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sz="16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subventii</a:t>
            </a:r>
            <a:r>
              <a:rPr lang="en-US" sz="1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pentru</a:t>
            </a:r>
            <a:r>
              <a:rPr lang="en-US" sz="1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frecventarea</a:t>
            </a:r>
            <a:r>
              <a:rPr lang="en-US" sz="1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programelor</a:t>
            </a:r>
            <a:r>
              <a:rPr lang="en-US" sz="1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sz="16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formare</a:t>
            </a:r>
            <a:r>
              <a:rPr lang="en-US" sz="1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5 lei/</a:t>
            </a:r>
            <a:r>
              <a:rPr lang="en-US" sz="16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ora</a:t>
            </a:r>
            <a:r>
              <a:rPr lang="en-US" sz="1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n-US" sz="1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5. </a:t>
            </a:r>
            <a:r>
              <a:rPr lang="en-US" sz="16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Acordarea</a:t>
            </a:r>
            <a:r>
              <a:rPr lang="en-US" sz="1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sz="16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hrana</a:t>
            </a:r>
            <a:r>
              <a:rPr lang="en-US" sz="1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</a:t>
            </a:r>
            <a:r>
              <a:rPr lang="en-US" sz="1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durata</a:t>
            </a:r>
            <a:r>
              <a:rPr lang="en-US" sz="1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cursurilor</a:t>
            </a:r>
            <a:r>
              <a:rPr lang="en-US" sz="1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sz="16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calificare</a:t>
            </a:r>
            <a:r>
              <a:rPr lang="en-US" sz="1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pt</a:t>
            </a:r>
            <a:r>
              <a:rPr lang="en-US" sz="1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168 </a:t>
            </a:r>
            <a:r>
              <a:rPr lang="en-US" sz="16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persoane</a:t>
            </a:r>
            <a:r>
              <a:rPr lang="en-US" sz="1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n-US" sz="16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Fiecare</a:t>
            </a:r>
            <a:r>
              <a:rPr lang="en-US" sz="1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membru</a:t>
            </a:r>
            <a:r>
              <a:rPr lang="en-US" sz="1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al </a:t>
            </a:r>
            <a:r>
              <a:rPr lang="en-US" sz="16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grupului</a:t>
            </a:r>
            <a:r>
              <a:rPr lang="en-US" sz="1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tinta</a:t>
            </a:r>
            <a:r>
              <a:rPr lang="en-US" sz="1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1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beneficia</a:t>
            </a:r>
            <a:r>
              <a:rPr lang="en-US" sz="1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sz="16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masuri</a:t>
            </a:r>
            <a:r>
              <a:rPr lang="en-US" sz="1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personalizate</a:t>
            </a:r>
            <a:r>
              <a:rPr lang="en-US" sz="1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</a:t>
            </a:r>
            <a:r>
              <a:rPr lang="en-US" sz="1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integrate </a:t>
            </a:r>
            <a:r>
              <a:rPr lang="en-US" sz="16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astfel</a:t>
            </a:r>
            <a:r>
              <a:rPr lang="en-US" sz="1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Toti</a:t>
            </a:r>
            <a:r>
              <a:rPr lang="en-US" sz="1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cei</a:t>
            </a:r>
            <a:r>
              <a:rPr lang="en-US" sz="1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201 </a:t>
            </a:r>
            <a:r>
              <a:rPr lang="en-US" sz="16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membri</a:t>
            </a:r>
            <a:r>
              <a:rPr lang="en-US" sz="1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GT </a:t>
            </a:r>
            <a:r>
              <a:rPr lang="en-US" sz="16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vor</a:t>
            </a:r>
            <a:r>
              <a:rPr lang="en-US" sz="1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participa</a:t>
            </a:r>
            <a:r>
              <a:rPr lang="en-US" sz="1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la </a:t>
            </a:r>
            <a:r>
              <a:rPr lang="en-US" sz="16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activitatea</a:t>
            </a:r>
            <a:r>
              <a:rPr lang="en-US" sz="1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sz="16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informare</a:t>
            </a:r>
            <a:r>
              <a:rPr lang="en-US" sz="1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</a:t>
            </a:r>
            <a:r>
              <a:rPr lang="en-US" sz="1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consiliere</a:t>
            </a:r>
            <a:r>
              <a:rPr lang="en-US" sz="1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16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Dupa</a:t>
            </a:r>
            <a:r>
              <a:rPr lang="en-US" sz="1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aplicarea</a:t>
            </a:r>
            <a:r>
              <a:rPr lang="en-US" sz="1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bateriilor</a:t>
            </a:r>
            <a:r>
              <a:rPr lang="en-US" sz="1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teste de </a:t>
            </a:r>
            <a:r>
              <a:rPr lang="en-US" sz="16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consiliere</a:t>
            </a:r>
            <a:r>
              <a:rPr lang="en-US" sz="1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</a:t>
            </a:r>
            <a:r>
              <a:rPr lang="en-US" sz="16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iecarui</a:t>
            </a:r>
            <a:r>
              <a:rPr lang="en-US" sz="1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participant </a:t>
            </a:r>
            <a:r>
              <a:rPr lang="ro-RO" sz="1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1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se </a:t>
            </a:r>
            <a:r>
              <a:rPr lang="en-US" sz="16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1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emite</a:t>
            </a:r>
            <a:r>
              <a:rPr lang="en-US" sz="1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 </a:t>
            </a:r>
            <a:r>
              <a:rPr lang="en-US" sz="16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recomandare</a:t>
            </a:r>
            <a:r>
              <a:rPr lang="en-US" sz="1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catre</a:t>
            </a:r>
            <a:r>
              <a:rPr lang="en-US" sz="1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un </a:t>
            </a:r>
            <a:r>
              <a:rPr lang="en-US" sz="16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anumit</a:t>
            </a:r>
            <a:r>
              <a:rPr lang="en-US" sz="1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curs de </a:t>
            </a:r>
            <a:r>
              <a:rPr lang="en-US" sz="16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calificare</a:t>
            </a:r>
            <a:r>
              <a:rPr lang="en-US" sz="1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sau</a:t>
            </a:r>
            <a:r>
              <a:rPr lang="en-US" sz="1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catre</a:t>
            </a:r>
            <a:r>
              <a:rPr lang="en-US" sz="1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un program de </a:t>
            </a:r>
            <a:r>
              <a:rPr lang="en-US" sz="16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evaluare</a:t>
            </a:r>
            <a:r>
              <a:rPr lang="en-US" sz="1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en-US" sz="16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competentelor</a:t>
            </a:r>
            <a:r>
              <a:rPr lang="en-US" sz="1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n-US" sz="1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- 168 </a:t>
            </a:r>
            <a:r>
              <a:rPr lang="en-US" sz="16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persoane</a:t>
            </a:r>
            <a:r>
              <a:rPr lang="en-US" sz="1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vor</a:t>
            </a:r>
            <a:r>
              <a:rPr lang="en-US" sz="1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participa</a:t>
            </a:r>
            <a:r>
              <a:rPr lang="en-US" sz="1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la </a:t>
            </a:r>
            <a:r>
              <a:rPr lang="en-US" sz="16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programele</a:t>
            </a:r>
            <a:r>
              <a:rPr lang="en-US" sz="1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sz="16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calificare</a:t>
            </a:r>
            <a:r>
              <a:rPr lang="en-US" sz="1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astfel</a:t>
            </a:r>
            <a:r>
              <a:rPr lang="en-US" sz="1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118 </a:t>
            </a:r>
            <a:r>
              <a:rPr lang="en-US" sz="16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persoane</a:t>
            </a:r>
            <a:r>
              <a:rPr lang="en-US" sz="1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vor</a:t>
            </a:r>
            <a:r>
              <a:rPr lang="en-US" sz="1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lua</a:t>
            </a:r>
            <a:r>
              <a:rPr lang="en-US" sz="1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parte la </a:t>
            </a:r>
            <a:r>
              <a:rPr lang="en-US" sz="16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cursuri</a:t>
            </a:r>
            <a:r>
              <a:rPr lang="en-US" sz="1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sz="16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calificare</a:t>
            </a:r>
            <a:r>
              <a:rPr lang="en-US" sz="1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nivel</a:t>
            </a:r>
            <a:r>
              <a:rPr lang="en-US" sz="1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2.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n-US" sz="1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- 33 </a:t>
            </a:r>
            <a:r>
              <a:rPr lang="en-US" sz="16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persoane</a:t>
            </a:r>
            <a:r>
              <a:rPr lang="en-US" sz="1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vor</a:t>
            </a:r>
            <a:r>
              <a:rPr lang="en-US" sz="1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participa</a:t>
            </a:r>
            <a:r>
              <a:rPr lang="en-US" sz="1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la </a:t>
            </a:r>
            <a:r>
              <a:rPr lang="en-US" sz="16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programul</a:t>
            </a:r>
            <a:r>
              <a:rPr lang="en-US" sz="1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sz="16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evaluare</a:t>
            </a:r>
            <a:r>
              <a:rPr lang="en-US" sz="1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en-US" sz="16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competentelor</a:t>
            </a:r>
            <a:r>
              <a:rPr lang="en-US" sz="1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profesionale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n-US" sz="1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sz="16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Toti</a:t>
            </a:r>
            <a:r>
              <a:rPr lang="en-US" sz="1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cei</a:t>
            </a:r>
            <a:r>
              <a:rPr lang="en-US" sz="1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201 </a:t>
            </a:r>
            <a:r>
              <a:rPr lang="en-US" sz="16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membri</a:t>
            </a:r>
            <a:r>
              <a:rPr lang="en-US" sz="1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GT </a:t>
            </a:r>
            <a:r>
              <a:rPr lang="en-US" sz="16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vor</a:t>
            </a:r>
            <a:r>
              <a:rPr lang="en-US" sz="1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participa</a:t>
            </a:r>
            <a:r>
              <a:rPr lang="en-US" sz="1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la </a:t>
            </a:r>
            <a:r>
              <a:rPr lang="en-US" sz="16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activitatea</a:t>
            </a:r>
            <a:r>
              <a:rPr lang="en-US" sz="1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sz="16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mediere</a:t>
            </a:r>
            <a:r>
              <a:rPr lang="en-US" sz="1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</a:t>
            </a:r>
            <a:r>
              <a:rPr lang="en-US" sz="1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in </a:t>
            </a:r>
            <a:r>
              <a:rPr lang="en-US" sz="16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functie</a:t>
            </a:r>
            <a:r>
              <a:rPr lang="en-US" sz="1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sz="16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traseul</a:t>
            </a:r>
            <a:r>
              <a:rPr lang="en-US" sz="1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ocupational</a:t>
            </a:r>
            <a:r>
              <a:rPr lang="en-US" sz="1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de </a:t>
            </a:r>
            <a:r>
              <a:rPr lang="en-US" sz="16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competentele</a:t>
            </a:r>
            <a:r>
              <a:rPr lang="en-US" sz="1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dobandite</a:t>
            </a:r>
            <a:r>
              <a:rPr lang="en-US" sz="1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</a:t>
            </a:r>
            <a:r>
              <a:rPr lang="en-US" sz="16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calificarile</a:t>
            </a:r>
            <a:r>
              <a:rPr lang="en-US" sz="1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</a:t>
            </a:r>
            <a:r>
              <a:rPr lang="en-US" sz="1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care le </a:t>
            </a:r>
            <a:r>
              <a:rPr lang="en-US" sz="16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detin</a:t>
            </a:r>
            <a:r>
              <a:rPr lang="en-US" sz="1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</a:t>
            </a:r>
            <a:r>
              <a:rPr lang="en-US" sz="1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sz="16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necesitatile</a:t>
            </a:r>
            <a:r>
              <a:rPr lang="en-US" sz="1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pietei</a:t>
            </a:r>
            <a:r>
              <a:rPr lang="en-US" sz="1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muncii</a:t>
            </a:r>
            <a:r>
              <a:rPr lang="en-US" sz="1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6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vor</a:t>
            </a:r>
            <a:r>
              <a:rPr lang="en-US" sz="1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fi </a:t>
            </a:r>
            <a:r>
              <a:rPr lang="en-US" sz="16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indrumati</a:t>
            </a:r>
            <a:r>
              <a:rPr lang="en-US" sz="1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catre</a:t>
            </a:r>
            <a:r>
              <a:rPr lang="en-US" sz="1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un </a:t>
            </a:r>
            <a:r>
              <a:rPr lang="en-US" sz="16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angajator</a:t>
            </a:r>
            <a:r>
              <a:rPr lang="en-US" sz="1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36059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EGALITATE DE SANSE</a:t>
            </a:r>
            <a:b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Proiectul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are in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vedere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o-RO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atat in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implementare</a:t>
            </a:r>
            <a:r>
              <a:rPr lang="ro-RO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cat si in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management</a:t>
            </a:r>
            <a:r>
              <a:rPr lang="ro-RO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ul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acestuia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prevederile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Legii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nr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202/2002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privind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egalitatea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sanse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tratament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intre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femei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barbati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Perspectiva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gen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principiile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egalitatii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sanse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se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vor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integra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atat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programul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formare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dar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implementarea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celorlalte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activitati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ale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proiectului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Se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lua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considerare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acest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principiu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la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realizarea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echipei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implementare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management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la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selectia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GT. La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definirea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selectarea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GT se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vor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lua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considerare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experientele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diferite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ale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femeilor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barbatilor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proiectul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urmand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elimine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barierele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gen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discriminare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vor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aplica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masuri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care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vizeaza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constientizarea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privind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egalitatea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sanse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instruirea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femeilor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pentru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dezvoltarea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competentelor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diferitele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meserii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propuse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(in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proiect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se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prevede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sprijinirea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201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persoane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).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durata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seminariilor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se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urmari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constientizarea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GT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asupra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principiului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egalitatii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sanse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Este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prevazuta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serie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10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seminarii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teme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secundare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care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includ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nediscriminarea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egalitatea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sanse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la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activitatea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3.1,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workshopuri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la care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vor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participa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beneficiarii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din GT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alte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persoane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interesate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La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sesiunile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formare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de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asemenea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se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pune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accentul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acest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principiu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78771786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EGALITATE DE GEN</a:t>
            </a:r>
            <a:b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Proiectul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abordeaza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egalitatea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sanse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toate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etapele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sale de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elaborare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implementare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prin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legislatia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vigoare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politicilor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care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combat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orice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inegalitate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tratament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deosebire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excludere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restrictie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sau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preferinta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baza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rasa,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nationalitate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etnie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categorie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sociala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varsta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handicap,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convingeri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sau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apartenenta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la o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categorie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defavorizata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precum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orice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alt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criteriu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care are ca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scop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sau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efect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restrangerea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inlaturarea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recunoasterii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folosintei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sau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exercitarii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in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conditiile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egalitate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drepturilor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omului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libertatilor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fundamentale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sau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drepturilor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recunoscute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lege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domeniul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politic, economic, social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cultural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sau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orice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alte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domenii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ale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vietii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publice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Participarea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echilibrata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persoanelor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apartinatoare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diferitelor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categorii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sociale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profesionale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la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activitatea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economica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constientizarea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acestora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a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dezvolta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activitati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independente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premisa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asigurarii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principiului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egalitatii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sanse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85359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NEDISCRIMINARE</a:t>
            </a:r>
            <a:b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945" y="1394691"/>
            <a:ext cx="10808855" cy="5172364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Proiectul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insusi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nondiscriminatoriu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vizand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incluziunea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sociala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somerilor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persoanelor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inactive, cu accent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someri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lu</a:t>
            </a:r>
            <a:r>
              <a:rPr lang="ro-RO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durata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pers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cu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dizabilitati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pers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onae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varstnice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persoane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cu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nivel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redus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calificare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Acest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principiu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se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aplica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la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constituirea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echipei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implementare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proiectului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la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selectia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GT, la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activitatile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formare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la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cele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evaluare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competente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Este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prevazut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un workshop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privind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nediscriminarea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egalitatea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sanse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activitatea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formare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workshop la care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vor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participa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beneficiarii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din GT.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Proiectul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raspunde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Strategia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nationala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privind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incluziunea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sociala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persoanelor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cu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dizabilitati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(2014 – 2020),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respectiv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Capitolului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VII.4 –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Ocuparea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fortei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munca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care are ca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obiectiv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general: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Asigurarea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accesului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persoanelor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cu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dizabilitati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la un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mediu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lucru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deschis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incluziv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accesibil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atât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în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sectorul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public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cât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în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cel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privat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concomitent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cu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asigurarea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accesului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lor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efectiv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la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servicii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sprijin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pentru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cresterea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ocuparii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piata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muncii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implementat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printr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-o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serie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obiective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specifice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Totodata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vom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acorda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atentie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deosebita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existentei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accesibilizarii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spatiilor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unde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vom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derula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activitatile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proiectului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ales la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cursurile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formare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ro-RO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evaluare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pentru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asigura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oportunitati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egale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tuturor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participantilor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Sunt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prevazute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10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seminarii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teme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secundare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care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includ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informatii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despre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nediscriminarea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egalitatea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sanse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la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activitatea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formare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la care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vor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participa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beneficiarii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din GT, in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cadrul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caruia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se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pune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accent inclusive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accesul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nediscriminatoriu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persoanelor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cu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dizabilitati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la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activitatile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proiectului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.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977283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DEZVOLTAREA DURABILA</a:t>
            </a:r>
            <a:b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6327" y="1394690"/>
            <a:ext cx="11573164" cy="5153891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Prin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activitatile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sale,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ales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cele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legate de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investitii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achizitii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echipamente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materiale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se are in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vedere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respectarea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normelor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legate de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protectia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mediului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cum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sunt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reglementate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normele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interne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europene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Investitiile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echipamentele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achizitionate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pentru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implementarea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proiectului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vor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avea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vedere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contribuie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la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reducerea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emisiilor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CO2; in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procedura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achizitie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la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elaborarea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specificatiilor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tehnice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se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vor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introduce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acele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elemente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legate de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protectia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mediului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inconjurator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In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cadrul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parteneriatului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printarea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documentelor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lucru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se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realiza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cu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preponderenta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alb-negru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fata-verso,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numai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situatii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speciale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color.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Printarea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se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realiza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numai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caz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necesitate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altfel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fiind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preferate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documentele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digitale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Vor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fi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utilizate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toate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tehnicile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disponibile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cunostintele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referitoare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la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starea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mediului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precum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tehnicile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prevenire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deteriorarii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mediului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Schimbarea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mentalitatii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cresterea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constiintei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ceea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priveste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acest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principiu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importanta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proiectul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propunandu-si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cultive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acest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principiu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mentalul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GT.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Astfel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programele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formare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vor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avea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un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timp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alocat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acumularii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informatii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din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domeniul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dezvoltarii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durabile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seminarii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dezvoltare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durabila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teme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secundare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),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accentuandu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-se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importanta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acestui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principiu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activitatea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profesionala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vor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avea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Materialele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utilizate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partea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practica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formarii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vor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fi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speciale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vor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contribui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la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respectarea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principiului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Achizitia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materiale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consumabile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pentru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derularea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proiectului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include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produse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care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sunt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din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materiale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reciclate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reciclabile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In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cadrul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contractului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servicii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organizare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seminarii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teme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secundare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prestatorul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avea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obligatia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asigure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produse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ro-RO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materiale</a:t>
            </a:r>
            <a:r>
              <a:rPr lang="ro-RO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care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contribuie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la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dezvoltarea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durabila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66039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PARTENERIATUL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en-US" dirty="0"/>
          </a:p>
          <a:p>
            <a:pPr algn="just"/>
            <a:r>
              <a:rPr lang="en-US" b="1" dirty="0"/>
              <a:t>FEDERATIA PATRONATELOR ÎNTREPRINDERILOR DE LA MICI LA MARI F-PIMM;</a:t>
            </a:r>
          </a:p>
          <a:p>
            <a:pPr algn="just"/>
            <a:r>
              <a:rPr lang="it-IT" b="1" dirty="0"/>
              <a:t>ASOCIATIA ASISTENTILOR SOCIALI PROFESIONISTI PROSOCIAL; 	</a:t>
            </a:r>
          </a:p>
          <a:p>
            <a:pPr algn="just"/>
            <a:r>
              <a:rPr lang="it-IT" b="1" dirty="0"/>
              <a:t>A &amp; C PROIECTE ŞI CONSULTANŢĂ MANAGERIALĂ SRL.	</a:t>
            </a:r>
          </a:p>
          <a:p>
            <a:pPr algn="just"/>
            <a:r>
              <a:rPr lang="en-US" dirty="0" err="1"/>
              <a:t>Perioada</a:t>
            </a:r>
            <a:r>
              <a:rPr lang="en-US" dirty="0"/>
              <a:t> de </a:t>
            </a:r>
            <a:r>
              <a:rPr lang="en-US" dirty="0" err="1"/>
              <a:t>implementare</a:t>
            </a:r>
            <a:r>
              <a:rPr lang="en-US" dirty="0"/>
              <a:t> a </a:t>
            </a:r>
            <a:r>
              <a:rPr lang="en-US" dirty="0" err="1"/>
              <a:t>Proiectului</a:t>
            </a:r>
            <a:r>
              <a:rPr lang="en-US" dirty="0"/>
              <a:t> </a:t>
            </a:r>
            <a:r>
              <a:rPr lang="en-US" dirty="0" err="1"/>
              <a:t>este</a:t>
            </a:r>
            <a:r>
              <a:rPr lang="en-US" dirty="0"/>
              <a:t> de </a:t>
            </a:r>
            <a:r>
              <a:rPr lang="en-US" b="1" dirty="0"/>
              <a:t>12 </a:t>
            </a:r>
            <a:r>
              <a:rPr lang="en-US" b="1" dirty="0" err="1"/>
              <a:t>luni</a:t>
            </a:r>
            <a:r>
              <a:rPr lang="en-US" dirty="0"/>
              <a:t>, </a:t>
            </a:r>
            <a:r>
              <a:rPr lang="en-US" dirty="0" err="1"/>
              <a:t>respectiv</a:t>
            </a:r>
            <a:r>
              <a:rPr lang="en-US" dirty="0"/>
              <a:t> </a:t>
            </a:r>
            <a:r>
              <a:rPr lang="it-IT" dirty="0"/>
              <a:t>intre data </a:t>
            </a:r>
            <a:r>
              <a:rPr lang="it-IT" b="1" dirty="0"/>
              <a:t>03.01.2023 </a:t>
            </a:r>
            <a:r>
              <a:rPr lang="it-IT" dirty="0"/>
              <a:t>si data </a:t>
            </a:r>
            <a:r>
              <a:rPr lang="it-IT" b="1" dirty="0"/>
              <a:t>31.12.2023 </a:t>
            </a:r>
            <a:endParaRPr lang="en-US" dirty="0"/>
          </a:p>
          <a:p>
            <a:pPr algn="just"/>
            <a:r>
              <a:rPr lang="pt-BR" dirty="0"/>
              <a:t>Valoarea totală a Contractului de Finanțare este de </a:t>
            </a:r>
            <a:r>
              <a:rPr lang="pt-BR" b="1" dirty="0"/>
              <a:t>3.187.775,54 lei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123361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6473" y="365125"/>
            <a:ext cx="11222182" cy="1325563"/>
          </a:xfrm>
        </p:spPr>
        <p:txBody>
          <a:bodyPr>
            <a:no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n-US" sz="32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A1.1.Selectarea </a:t>
            </a:r>
            <a:r>
              <a:rPr lang="en-US" sz="3200" b="1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</a:t>
            </a:r>
            <a:r>
              <a:rPr lang="en-US" sz="32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mentinerea</a:t>
            </a:r>
            <a:r>
              <a:rPr lang="en-US" sz="32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grupului</a:t>
            </a:r>
            <a:br>
              <a:rPr lang="en-US" sz="3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3200" b="1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tinta</a:t>
            </a:r>
            <a:r>
              <a:rPr lang="en-US" sz="32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care </a:t>
            </a:r>
            <a:r>
              <a:rPr lang="en-US" sz="3200" b="1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32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participa</a:t>
            </a:r>
            <a:r>
              <a:rPr lang="en-US" sz="32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la </a:t>
            </a:r>
            <a:r>
              <a:rPr lang="en-US" sz="3200" b="1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activitatile</a:t>
            </a:r>
            <a:r>
              <a:rPr lang="en-US" sz="3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ea typeface="Calibri" panose="020F0502020204030204" pitchFamily="34" charset="0"/>
              </a:rPr>
              <a:t>proiectului</a:t>
            </a:r>
            <a:br>
              <a:rPr lang="en-US" sz="3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218" y="1597891"/>
            <a:ext cx="11545455" cy="5033818"/>
          </a:xfrm>
        </p:spPr>
        <p:txBody>
          <a:bodyPr>
            <a:no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n-US" sz="2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Activitatea</a:t>
            </a: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consta</a:t>
            </a: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en-US" sz="2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inscrierea</a:t>
            </a: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en-US" sz="2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grupul</a:t>
            </a: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tinta</a:t>
            </a: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en-US" sz="2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persoanelor</a:t>
            </a: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interesate</a:t>
            </a: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a </a:t>
            </a:r>
            <a:r>
              <a:rPr lang="en-US" sz="2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beneficia</a:t>
            </a: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oportunitatile</a:t>
            </a: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oferite</a:t>
            </a: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sz="2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proiect</a:t>
            </a: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In </a:t>
            </a:r>
            <a:r>
              <a:rPr lang="en-US" sz="2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urma</a:t>
            </a: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actiunilor</a:t>
            </a: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sz="2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informare</a:t>
            </a: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asupra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oportunitatilor</a:t>
            </a: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oferite</a:t>
            </a: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en-US" sz="2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cadrul</a:t>
            </a: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activitatilor</a:t>
            </a: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proiectului</a:t>
            </a: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vor</a:t>
            </a: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fi </a:t>
            </a:r>
            <a:r>
              <a:rPr lang="en-US" sz="2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selectate</a:t>
            </a: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un </a:t>
            </a:r>
            <a:r>
              <a:rPr lang="en-US" sz="2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numar</a:t>
            </a: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201 </a:t>
            </a:r>
            <a:r>
              <a:rPr lang="en-US" sz="2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persoane</a:t>
            </a: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din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categoria</a:t>
            </a: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someri</a:t>
            </a: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</a:t>
            </a: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persoane</a:t>
            </a: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inactive, cu accent </a:t>
            </a:r>
            <a:r>
              <a:rPr lang="en-US" sz="2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</a:t>
            </a: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somerii</a:t>
            </a: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sz="2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lunga</a:t>
            </a: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durata</a:t>
            </a: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lucratorii</a:t>
            </a: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varstnici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(55-64 </a:t>
            </a:r>
            <a:r>
              <a:rPr lang="en-US" sz="2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ani</a:t>
            </a: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), </a:t>
            </a:r>
            <a:r>
              <a:rPr lang="en-US" sz="2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persoane</a:t>
            </a: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cu </a:t>
            </a:r>
            <a:r>
              <a:rPr lang="en-US" sz="2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dizabilitati</a:t>
            </a: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persoane</a:t>
            </a: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cu </a:t>
            </a:r>
            <a:r>
              <a:rPr lang="en-US" sz="2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nivel</a:t>
            </a: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scazut</a:t>
            </a: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sz="2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educatie</a:t>
            </a: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cu </a:t>
            </a:r>
            <a:r>
              <a:rPr lang="en-US" sz="2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domiciliul</a:t>
            </a: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sau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resedinta</a:t>
            </a: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intr-unul</a:t>
            </a: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din </a:t>
            </a:r>
            <a:r>
              <a:rPr lang="en-US" sz="2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judetele</a:t>
            </a: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componente</a:t>
            </a: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ale </a:t>
            </a:r>
            <a:r>
              <a:rPr lang="en-US" sz="2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celor</a:t>
            </a: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 </a:t>
            </a:r>
            <a:r>
              <a:rPr lang="en-US" sz="2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regiuni</a:t>
            </a: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sz="2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dezvoltare</a:t>
            </a: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Nord-Vest </a:t>
            </a:r>
            <a:r>
              <a:rPr lang="en-US" sz="2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</a:t>
            </a: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Sud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Vest </a:t>
            </a:r>
            <a:r>
              <a:rPr lang="en-US" sz="2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Oltenia</a:t>
            </a: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Grupul</a:t>
            </a: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tinta</a:t>
            </a: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fi </a:t>
            </a:r>
            <a:r>
              <a:rPr lang="en-US" sz="2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selectat</a:t>
            </a: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cu </a:t>
            </a:r>
            <a:r>
              <a:rPr lang="en-US" sz="2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respectarea</a:t>
            </a: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conceptelor</a:t>
            </a: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sz="2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egalitate</a:t>
            </a: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sz="2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sanse</a:t>
            </a: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indiferent</a:t>
            </a: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sex, </a:t>
            </a:r>
            <a:r>
              <a:rPr lang="en-US" sz="2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religie</a:t>
            </a: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orientare</a:t>
            </a: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sexuala</a:t>
            </a: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rasa, </a:t>
            </a:r>
            <a:r>
              <a:rPr lang="en-US" sz="2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nationalitate</a:t>
            </a: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etnie</a:t>
            </a: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limba</a:t>
            </a: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categorie</a:t>
            </a: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sociala</a:t>
            </a: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convingeri</a:t>
            </a: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ro-RO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gen, </a:t>
            </a:r>
            <a:r>
              <a:rPr lang="en-US" sz="2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vârsta</a:t>
            </a: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handicap, </a:t>
            </a:r>
            <a:r>
              <a:rPr lang="en-US" sz="2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boala</a:t>
            </a: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cronica</a:t>
            </a: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necontagioasa</a:t>
            </a: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infectare</a:t>
            </a: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HIV </a:t>
            </a:r>
            <a:r>
              <a:rPr lang="en-US" sz="2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sau</a:t>
            </a: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apartenenta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o </a:t>
            </a:r>
            <a:r>
              <a:rPr lang="en-US" sz="2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categorie</a:t>
            </a: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defavorizata</a:t>
            </a: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13664633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A2.Furnizare </a:t>
            </a:r>
            <a:r>
              <a:rPr lang="en-US" b="1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servicii</a:t>
            </a:r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specializate</a:t>
            </a:r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pentru</a:t>
            </a:r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stimularea</a:t>
            </a:r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ocuparii</a:t>
            </a:r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fortei</a:t>
            </a:r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b="1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munca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5636" y="1825625"/>
            <a:ext cx="10938164" cy="4750666"/>
          </a:xfrm>
        </p:spPr>
        <p:txBody>
          <a:bodyPr>
            <a:norm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primele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luni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implementare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expertii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consiliere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profesionala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vor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dezvolta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metodologie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pentru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intreg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complexul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masuri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sprijin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destinate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consilierii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orientarii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carierei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tot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parcursul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vietii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care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vizeaza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oferirea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masuri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concrete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vor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contribui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la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orientarea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profesionala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persoanelor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din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grupul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tinta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spre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cursuri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formare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profesionala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evaluare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competente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profesionale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locuri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munca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ocupare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cont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propriu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Furnizarea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servicii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informare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consiliere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fi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organizata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desfasurata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în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conformitate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cu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prevederile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Legii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nr.76/2002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privind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sistemul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asigurarilor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pentru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somaj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stimularea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ocuparii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fortei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munca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cu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modificarile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completarile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ulterioare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adresata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tuturor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persoanelor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inscrise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grupul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tinta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Pentru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realizarea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acestei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activitati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se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vor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organiza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sedinte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consiliere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fie individual, fie de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grup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in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urma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carora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expertii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consiliere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vor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completa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fisa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profil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persoanei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recomandarile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pentru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participarea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la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activitatile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din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proiect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186906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A2.2.Servicii de </a:t>
            </a:r>
            <a:r>
              <a:rPr lang="en-US" b="1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mediere</a:t>
            </a:r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en-US" b="1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muncii</a:t>
            </a:r>
            <a:b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64907"/>
            <a:ext cx="8596668" cy="4576456"/>
          </a:xfrm>
        </p:spPr>
        <p:txBody>
          <a:bodyPr>
            <a:no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inceputul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activitatii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mediatorul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elabora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metodologia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mediere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muncii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in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cadrul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careia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stabili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instrumentele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lucru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Furnizarea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servicii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medierea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muncii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fi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organizata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desfasurata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în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conformitate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cu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prevederile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Legii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nr.76/2002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privind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sistemul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asigurarilor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pentru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somaj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stimularea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ocuparii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fortei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munca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cu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modificarile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completarile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ulterioare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adresata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tuturor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persoanelor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inscrise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GT al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proiectului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Angajatorii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care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angajeaza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persoane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din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grupul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tinta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se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vor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putea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adresa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structurilor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teritoriale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ale ANOFM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pentru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beneficia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subventiile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acordate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în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baza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Legii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nr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76 din 16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ianuarie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2002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privind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sistemul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asigurarilor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pentru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somaj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stimularea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ocuparii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fortei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munca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cu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modificarile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completarile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ulterioare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sau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ro-RO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alte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beneficii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legale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existente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la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momentul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angajarii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735662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A2.2.Servicii de </a:t>
            </a:r>
            <a:r>
              <a:rPr lang="en-US" b="1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mediere</a:t>
            </a:r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en-US" b="1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muncii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0909" y="1394691"/>
            <a:ext cx="11591636" cy="5190836"/>
          </a:xfrm>
        </p:spPr>
        <p:txBody>
          <a:bodyPr>
            <a:normAutofit fontScale="25000" lnSpcReduction="20000"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n-US" sz="86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Acest</a:t>
            </a:r>
            <a:r>
              <a:rPr lang="en-US" sz="8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8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aspect </a:t>
            </a:r>
            <a:r>
              <a:rPr lang="en-US" sz="86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8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86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facilita</a:t>
            </a:r>
            <a:r>
              <a:rPr lang="en-US" sz="8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86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integrarea</a:t>
            </a:r>
            <a:r>
              <a:rPr lang="en-US" sz="8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86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</a:t>
            </a:r>
            <a:r>
              <a:rPr lang="en-US" sz="8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86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piata</a:t>
            </a:r>
            <a:r>
              <a:rPr lang="en-US" sz="8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86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muncii</a:t>
            </a:r>
            <a:r>
              <a:rPr lang="en-US" sz="8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en-US" sz="86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celor</a:t>
            </a:r>
            <a:r>
              <a:rPr lang="en-US" sz="8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93 </a:t>
            </a:r>
            <a:r>
              <a:rPr lang="en-US" sz="86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persoane</a:t>
            </a:r>
            <a:r>
              <a:rPr lang="en-US" sz="8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din GT.</a:t>
            </a:r>
            <a:endParaRPr lang="en-US" sz="8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n-US" sz="86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Medierea</a:t>
            </a:r>
            <a:r>
              <a:rPr lang="en-US" sz="8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86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muncii</a:t>
            </a:r>
            <a:r>
              <a:rPr lang="en-US" sz="8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86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este</a:t>
            </a:r>
            <a:r>
              <a:rPr lang="en-US" sz="8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 </a:t>
            </a:r>
            <a:r>
              <a:rPr lang="en-US" sz="86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metoda</a:t>
            </a:r>
            <a:r>
              <a:rPr lang="en-US" sz="8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86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</a:t>
            </a:r>
            <a:r>
              <a:rPr lang="en-US" sz="8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ro-RO" sz="8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86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sau</a:t>
            </a:r>
            <a:r>
              <a:rPr lang="en-US" sz="8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 </a:t>
            </a:r>
            <a:r>
              <a:rPr lang="en-US" sz="86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tehnica</a:t>
            </a:r>
            <a:r>
              <a:rPr lang="en-US" sz="8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86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specifica</a:t>
            </a:r>
            <a:r>
              <a:rPr lang="en-US" sz="8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86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serviciilor</a:t>
            </a:r>
            <a:r>
              <a:rPr lang="en-US" sz="8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sz="86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mediere</a:t>
            </a:r>
            <a:r>
              <a:rPr lang="en-US" sz="8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86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menita</a:t>
            </a:r>
            <a:r>
              <a:rPr lang="en-US" sz="8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86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</a:t>
            </a:r>
            <a:r>
              <a:rPr lang="en-US" sz="8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86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vina</a:t>
            </a:r>
            <a:r>
              <a:rPr lang="en-US" sz="8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8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</a:t>
            </a:r>
            <a:r>
              <a:rPr lang="en-US" sz="86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sprijinul</a:t>
            </a:r>
            <a:r>
              <a:rPr lang="en-US" sz="8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86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angajatorilor</a:t>
            </a:r>
            <a:r>
              <a:rPr lang="en-US" sz="8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86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</a:t>
            </a:r>
            <a:r>
              <a:rPr lang="en-US" sz="8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en-US" sz="86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persoanelor</a:t>
            </a:r>
            <a:r>
              <a:rPr lang="en-US" sz="8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86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aflate</a:t>
            </a:r>
            <a:r>
              <a:rPr lang="en-US" sz="8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en-US" sz="86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cautarea</a:t>
            </a:r>
            <a:r>
              <a:rPr lang="en-US" sz="8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86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unui</a:t>
            </a:r>
            <a:r>
              <a:rPr lang="en-US" sz="8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86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loc</a:t>
            </a:r>
            <a:r>
              <a:rPr lang="en-US" sz="8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sz="86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munca</a:t>
            </a:r>
            <a:r>
              <a:rPr lang="en-US" sz="8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8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n-US" sz="8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Conform art. 57 </a:t>
            </a:r>
            <a:r>
              <a:rPr lang="en-US" sz="86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ai</a:t>
            </a:r>
            <a:r>
              <a:rPr lang="en-US" sz="8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1) lit. a) din </a:t>
            </a:r>
            <a:r>
              <a:rPr lang="en-US" sz="86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Legea</a:t>
            </a:r>
            <a:r>
              <a:rPr lang="en-US" sz="8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86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nr</a:t>
            </a:r>
            <a:r>
              <a:rPr lang="en-US" sz="8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76/2002, „</a:t>
            </a:r>
            <a:r>
              <a:rPr lang="en-US" sz="86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Cresterea</a:t>
            </a:r>
            <a:r>
              <a:rPr lang="en-US" sz="8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86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sanselor</a:t>
            </a:r>
            <a:r>
              <a:rPr lang="en-US" sz="8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sz="86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ocupare</a:t>
            </a:r>
            <a:r>
              <a:rPr lang="en-US" sz="8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</a:t>
            </a:r>
            <a:r>
              <a:rPr lang="en-US" sz="8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86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persoanelor</a:t>
            </a:r>
            <a:r>
              <a:rPr lang="en-US" sz="8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en-US" sz="86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cautarea</a:t>
            </a:r>
            <a:r>
              <a:rPr lang="en-US" sz="8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86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unui</a:t>
            </a:r>
            <a:r>
              <a:rPr lang="en-US" sz="8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86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loc</a:t>
            </a:r>
            <a:r>
              <a:rPr lang="en-US" sz="8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sz="86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munca</a:t>
            </a:r>
            <a:r>
              <a:rPr lang="en-US" sz="8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’’ se </a:t>
            </a:r>
            <a:r>
              <a:rPr lang="en-US" sz="86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realizeaza</a:t>
            </a:r>
            <a:r>
              <a:rPr lang="en-US" sz="8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sz="86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catre</a:t>
            </a:r>
            <a:r>
              <a:rPr lang="en-US" sz="8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86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furnizorii</a:t>
            </a:r>
            <a:r>
              <a:rPr lang="en-US" sz="8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sz="86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servicii</a:t>
            </a:r>
            <a:r>
              <a:rPr lang="en-US" sz="8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din</a:t>
            </a:r>
            <a:r>
              <a:rPr lang="en-US" sz="8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86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sectorul</a:t>
            </a:r>
            <a:r>
              <a:rPr lang="en-US" sz="8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public </a:t>
            </a:r>
            <a:r>
              <a:rPr lang="en-US" sz="86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sau</a:t>
            </a:r>
            <a:r>
              <a:rPr lang="en-US" sz="8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86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privat</a:t>
            </a:r>
            <a:r>
              <a:rPr lang="en-US" sz="8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86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acreditati</a:t>
            </a:r>
            <a:r>
              <a:rPr lang="en-US" sz="8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en-US" sz="86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conditiile</a:t>
            </a:r>
            <a:r>
              <a:rPr lang="en-US" sz="8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86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legii</a:t>
            </a:r>
            <a:r>
              <a:rPr lang="en-US" sz="8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86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prin</a:t>
            </a:r>
            <a:r>
              <a:rPr lang="en-US" sz="8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86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medierea</a:t>
            </a:r>
            <a:r>
              <a:rPr lang="en-US" sz="8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86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muncii</a:t>
            </a:r>
            <a:r>
              <a:rPr lang="en-US" sz="8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n-US" sz="86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Medierea</a:t>
            </a:r>
            <a:r>
              <a:rPr lang="en-US" sz="8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86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muncii</a:t>
            </a:r>
            <a:r>
              <a:rPr lang="en-US" sz="8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86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exprima</a:t>
            </a:r>
            <a:r>
              <a:rPr lang="en-US" sz="8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 </a:t>
            </a:r>
            <a:r>
              <a:rPr lang="en-US" sz="86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activitate</a:t>
            </a:r>
            <a:r>
              <a:rPr lang="en-US" sz="8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86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complexa</a:t>
            </a:r>
            <a:r>
              <a:rPr lang="en-US" sz="8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86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</a:t>
            </a:r>
            <a:r>
              <a:rPr lang="en-US" sz="8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86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piata</a:t>
            </a:r>
            <a:r>
              <a:rPr lang="en-US" sz="8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86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muncii</a:t>
            </a:r>
            <a:r>
              <a:rPr lang="en-US" sz="8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care </a:t>
            </a:r>
            <a:r>
              <a:rPr lang="en-US" sz="86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realizeaza</a:t>
            </a:r>
            <a:r>
              <a:rPr lang="en-US" sz="8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86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concordanta</a:t>
            </a:r>
            <a:r>
              <a:rPr lang="en-US" sz="8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86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ofertei</a:t>
            </a:r>
            <a:r>
              <a:rPr lang="en-US" sz="8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cu </a:t>
            </a:r>
            <a:r>
              <a:rPr lang="en-US" sz="86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cererea</a:t>
            </a:r>
            <a:r>
              <a:rPr lang="en-US" sz="8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8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</a:t>
            </a:r>
            <a:r>
              <a:rPr lang="en-US" sz="86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forta</a:t>
            </a:r>
            <a:r>
              <a:rPr lang="en-US" sz="8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sz="86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munca</a:t>
            </a:r>
            <a:r>
              <a:rPr lang="en-US" sz="8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86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pornind</a:t>
            </a:r>
            <a:r>
              <a:rPr lang="en-US" sz="8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la </a:t>
            </a:r>
            <a:r>
              <a:rPr lang="en-US" sz="86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cunoasterea</a:t>
            </a:r>
            <a:r>
              <a:rPr lang="en-US" sz="8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86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nevoilor</a:t>
            </a:r>
            <a:r>
              <a:rPr lang="en-US" sz="8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86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cantitative</a:t>
            </a:r>
            <a:r>
              <a:rPr lang="en-US" sz="8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86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</a:t>
            </a:r>
            <a:r>
              <a:rPr lang="en-US" sz="8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86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calitative</a:t>
            </a:r>
            <a:r>
              <a:rPr lang="en-US" sz="8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sz="86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forta</a:t>
            </a:r>
            <a:r>
              <a:rPr lang="en-US" sz="8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sz="86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munca</a:t>
            </a:r>
            <a:r>
              <a:rPr lang="en-US" sz="8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8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ale </a:t>
            </a:r>
            <a:r>
              <a:rPr lang="en-US" sz="86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agentilor</a:t>
            </a:r>
            <a:r>
              <a:rPr lang="en-US" sz="8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86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economici</a:t>
            </a:r>
            <a:r>
              <a:rPr lang="en-US" sz="8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a </a:t>
            </a:r>
            <a:r>
              <a:rPr lang="en-US" sz="86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caracteristicilor</a:t>
            </a:r>
            <a:r>
              <a:rPr lang="en-US" sz="8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86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potentialului</a:t>
            </a:r>
            <a:r>
              <a:rPr lang="en-US" sz="8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86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somerilor</a:t>
            </a:r>
            <a:r>
              <a:rPr lang="en-US" sz="8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a</a:t>
            </a:r>
            <a:r>
              <a:rPr lang="ro-RO" sz="8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86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ansamblului</a:t>
            </a:r>
            <a:r>
              <a:rPr lang="en-US" sz="8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86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relatiilor</a:t>
            </a:r>
            <a:r>
              <a:rPr lang="en-US" sz="8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86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</a:t>
            </a:r>
            <a:r>
              <a:rPr lang="en-US" sz="8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86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posibilitatilor</a:t>
            </a:r>
            <a:r>
              <a:rPr lang="en-US" sz="8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sz="86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actiune</a:t>
            </a:r>
            <a:r>
              <a:rPr lang="en-US" sz="8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din </a:t>
            </a:r>
            <a:r>
              <a:rPr lang="en-US" sz="86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administratie</a:t>
            </a:r>
            <a:r>
              <a:rPr lang="en-US" sz="8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86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</a:t>
            </a:r>
            <a:r>
              <a:rPr lang="en-US" sz="8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86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economie</a:t>
            </a:r>
            <a:r>
              <a:rPr lang="en-US" sz="8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86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Serviciile</a:t>
            </a:r>
            <a:r>
              <a:rPr lang="en-US" sz="8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sz="86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mediere</a:t>
            </a:r>
            <a:r>
              <a:rPr lang="en-US" sz="8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86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</a:t>
            </a:r>
            <a:r>
              <a:rPr lang="en-US" sz="8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86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plasare</a:t>
            </a:r>
            <a:r>
              <a:rPr lang="en-US" sz="8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86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</a:t>
            </a:r>
            <a:r>
              <a:rPr lang="en-US" sz="8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86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piata</a:t>
            </a:r>
            <a:r>
              <a:rPr lang="en-US" sz="8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86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muncii</a:t>
            </a:r>
            <a:r>
              <a:rPr lang="en-US" sz="8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au </a:t>
            </a:r>
            <a:r>
              <a:rPr lang="en-US" sz="86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rolul</a:t>
            </a:r>
            <a:r>
              <a:rPr lang="en-US" sz="8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a face </a:t>
            </a:r>
            <a:r>
              <a:rPr lang="en-US" sz="86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legatura</a:t>
            </a:r>
            <a:r>
              <a:rPr lang="en-US" sz="8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86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intre</a:t>
            </a:r>
            <a:r>
              <a:rPr lang="en-US" sz="8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86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locurile</a:t>
            </a:r>
            <a:r>
              <a:rPr lang="en-US" sz="8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86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disponibile</a:t>
            </a:r>
            <a:r>
              <a:rPr lang="en-US" sz="8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86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</a:t>
            </a:r>
            <a:r>
              <a:rPr lang="en-US" sz="8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86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piata</a:t>
            </a:r>
            <a:r>
              <a:rPr lang="en-US" sz="8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86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</a:t>
            </a:r>
            <a:r>
              <a:rPr lang="en-US" sz="8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86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persoanele</a:t>
            </a:r>
            <a:r>
              <a:rPr lang="en-US" sz="8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care </a:t>
            </a:r>
            <a:r>
              <a:rPr lang="en-US" sz="86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sunt</a:t>
            </a:r>
            <a:r>
              <a:rPr lang="en-US" sz="8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</a:t>
            </a:r>
            <a:r>
              <a:rPr lang="en-US" sz="8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86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cautarea</a:t>
            </a:r>
            <a:r>
              <a:rPr lang="en-US" sz="8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86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unui</a:t>
            </a:r>
            <a:r>
              <a:rPr lang="en-US" sz="8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86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loc</a:t>
            </a:r>
            <a:r>
              <a:rPr lang="en-US" sz="8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sz="86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munca</a:t>
            </a:r>
            <a:r>
              <a:rPr lang="en-US" sz="8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86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</a:t>
            </a:r>
            <a:r>
              <a:rPr lang="en-US" sz="8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care au ca </a:t>
            </a:r>
            <a:r>
              <a:rPr lang="en-US" sz="86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scop</a:t>
            </a:r>
            <a:r>
              <a:rPr lang="en-US" sz="8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final </a:t>
            </a:r>
            <a:r>
              <a:rPr lang="en-US" sz="86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angajarea</a:t>
            </a:r>
            <a:r>
              <a:rPr lang="en-US" sz="8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86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unei</a:t>
            </a:r>
            <a:r>
              <a:rPr lang="en-US" sz="8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86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persoane</a:t>
            </a:r>
            <a:r>
              <a:rPr lang="en-US" sz="8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86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asadar</a:t>
            </a:r>
            <a:r>
              <a:rPr lang="en-US" sz="8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implicit,</a:t>
            </a:r>
            <a:r>
              <a:rPr lang="en-US" sz="8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86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ocuparea</a:t>
            </a:r>
            <a:r>
              <a:rPr lang="en-US" sz="8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86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unui</a:t>
            </a:r>
            <a:r>
              <a:rPr lang="en-US" sz="8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86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loc</a:t>
            </a:r>
            <a:r>
              <a:rPr lang="en-US" sz="8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sz="86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munca</a:t>
            </a:r>
            <a:r>
              <a:rPr lang="en-US" sz="8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178320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18836"/>
            <a:ext cx="10515600" cy="775856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A3.Organizarea </a:t>
            </a:r>
            <a:r>
              <a:rPr lang="en-US" b="1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</a:t>
            </a:r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derularea</a:t>
            </a:r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b="1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programe</a:t>
            </a:r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b="1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formare</a:t>
            </a:r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profesionala</a:t>
            </a:r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en-US" b="1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adultilor</a:t>
            </a:r>
            <a:b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73745"/>
            <a:ext cx="10515600" cy="3803218"/>
          </a:xfrm>
        </p:spPr>
        <p:txBody>
          <a:bodyPr>
            <a:no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n-US" sz="20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Pentru</a:t>
            </a: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dezvoltarea</a:t>
            </a: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abilitatilor</a:t>
            </a: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profesionale</a:t>
            </a: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en-US" sz="20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persoanelor</a:t>
            </a: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inscrise</a:t>
            </a: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GT se </a:t>
            </a:r>
            <a:r>
              <a:rPr lang="en-US" sz="20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vor</a:t>
            </a: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organiza</a:t>
            </a: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 </a:t>
            </a:r>
            <a:r>
              <a:rPr lang="en-US" sz="20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serie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</a:t>
            </a:r>
            <a:r>
              <a:rPr lang="en-US" sz="20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formari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adaptate</a:t>
            </a: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nevoilor</a:t>
            </a: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identificate</a:t>
            </a: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ale GT </a:t>
            </a:r>
            <a:r>
              <a:rPr lang="en-US" sz="20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</a:t>
            </a: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solicitarilor</a:t>
            </a: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angajatorilor</a:t>
            </a: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Programele</a:t>
            </a: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sz="20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formare</a:t>
            </a: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se </a:t>
            </a:r>
            <a:r>
              <a:rPr lang="en-US" sz="20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vor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desfasura</a:t>
            </a: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</a:t>
            </a: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 </a:t>
            </a:r>
            <a:r>
              <a:rPr lang="en-US" sz="20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perioada</a:t>
            </a: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sz="20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timp</a:t>
            </a: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stabilita</a:t>
            </a: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en-US" sz="20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functie</a:t>
            </a: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sz="20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disponibilitatea</a:t>
            </a: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beneficiarilor</a:t>
            </a: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parte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teoretica</a:t>
            </a: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</a:t>
            </a: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parte </a:t>
            </a:r>
            <a:r>
              <a:rPr lang="en-US" sz="20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practica</a:t>
            </a: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n-US" sz="20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Pentru</a:t>
            </a: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asigurarea</a:t>
            </a: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unei</a:t>
            </a: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derulari</a:t>
            </a: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adecvate</a:t>
            </a: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en-US" sz="20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programelor</a:t>
            </a: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sz="20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formare</a:t>
            </a: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expertii</a:t>
            </a: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proiectului</a:t>
            </a: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vor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definitiva</a:t>
            </a: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</a:t>
            </a: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imbunatati</a:t>
            </a: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Metodologia</a:t>
            </a: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sz="20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organizare</a:t>
            </a: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en-US" sz="20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programelor</a:t>
            </a: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sz="20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formare</a:t>
            </a: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profesionala</a:t>
            </a: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</a:t>
            </a:r>
            <a:r>
              <a:rPr lang="en-US" sz="20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aceasta</a:t>
            </a: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activitate</a:t>
            </a: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vor</a:t>
            </a: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participa</a:t>
            </a: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un </a:t>
            </a:r>
            <a:r>
              <a:rPr lang="en-US" sz="20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numar</a:t>
            </a: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168 </a:t>
            </a:r>
            <a:r>
              <a:rPr lang="en-US" sz="20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persoane</a:t>
            </a: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reprezentand</a:t>
            </a: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83,58% din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numarul</a:t>
            </a: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total de </a:t>
            </a:r>
            <a:r>
              <a:rPr lang="en-US" sz="20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persoane</a:t>
            </a: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care </a:t>
            </a:r>
            <a:r>
              <a:rPr lang="en-US" sz="20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beneficiaza</a:t>
            </a: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sz="20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sprijin</a:t>
            </a: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en-US" sz="20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cadrul</a:t>
            </a: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proiectului</a:t>
            </a: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98152268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A3.Organizarea </a:t>
            </a:r>
            <a:r>
              <a:rPr lang="en-US" b="1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</a:t>
            </a:r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derularea</a:t>
            </a:r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b="1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programe</a:t>
            </a:r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b="1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formare</a:t>
            </a:r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profesionala</a:t>
            </a:r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en-US" b="1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adultilor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4873" y="1825625"/>
            <a:ext cx="11296072" cy="4759902"/>
          </a:xfrm>
        </p:spPr>
        <p:txBody>
          <a:bodyPr>
            <a:norm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Conform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analizei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nevoi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realizata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cursurile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care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putea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fi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realizate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în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cadrul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proiectului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în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urma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carora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persoanele din GT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vor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putea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beneficia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oportunitatile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angajare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prezentate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precum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altele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vor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aparea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piata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ulterior,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sunt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urmatoarele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sectoare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economice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ro-RO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onstructii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turism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textile,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procesarea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alimentelor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sanatate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respectiv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Cursuri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calificare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nivel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2: Confectioner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asamblor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articole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din textile/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Lucrator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structure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pentru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constructii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Bucatar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Ajutor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bucatar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Lucrator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comercial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fara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însa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fi restrictive. 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Cel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putin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6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angajatori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din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domeniile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economice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pentru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care am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propus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cursurile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calificare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din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regiunile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vizate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implementarea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proiectului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au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transmis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ca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sunt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cautarea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angajati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calificati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certificati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ocupatiile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mentionate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sus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cadrul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proiectului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cum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reiese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din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analiza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nevoi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vom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organiza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urmatoarele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tipuri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cursuri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programe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calificare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nivel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2: Confectioner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asamblor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articole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din textile/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Lucrator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structure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pentru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constructii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Bucatar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Ajutor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bucatar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Ospatar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Lucrator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comercial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Programele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vor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fi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organizate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Solicitant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Partener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2.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94610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91127"/>
            <a:ext cx="10515600" cy="1099561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A4.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Evaluarea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certificarea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competentelor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profesionale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obtinute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alte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decat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cele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formale</a:t>
            </a:r>
            <a:b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4873" y="1825625"/>
            <a:ext cx="11406909" cy="4649066"/>
          </a:xfrm>
        </p:spPr>
        <p:txBody>
          <a:bodyPr>
            <a:no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n-US" sz="2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Activitatea</a:t>
            </a: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A4 </a:t>
            </a:r>
            <a:r>
              <a:rPr lang="en-US" sz="2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fi </a:t>
            </a:r>
            <a:r>
              <a:rPr lang="en-US" sz="2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gestionata</a:t>
            </a: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sz="2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catre</a:t>
            </a: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P2 care </a:t>
            </a:r>
            <a:r>
              <a:rPr lang="en-US" sz="2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este</a:t>
            </a: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Centru</a:t>
            </a: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autorizat</a:t>
            </a: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sz="2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evaluare</a:t>
            </a: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</a:t>
            </a: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certificare</a:t>
            </a: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competentelor</a:t>
            </a: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profesionale</a:t>
            </a: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acreditat</a:t>
            </a: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conform </a:t>
            </a:r>
            <a:r>
              <a:rPr lang="en-US" sz="2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Ordinului</a:t>
            </a: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Ministrului</a:t>
            </a: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Educatiei</a:t>
            </a: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</a:t>
            </a: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Cercetarii</a:t>
            </a: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</a:t>
            </a: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al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Ministrului</a:t>
            </a: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Muncii</a:t>
            </a: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Solidaritatii</a:t>
            </a: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Sociale</a:t>
            </a: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</a:t>
            </a: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Familiei</a:t>
            </a: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nr</a:t>
            </a: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4.543/468/2004, cu </a:t>
            </a:r>
            <a:r>
              <a:rPr lang="en-US" sz="2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modificarile</a:t>
            </a: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completarile</a:t>
            </a: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ulterioare</a:t>
            </a: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In </a:t>
            </a:r>
            <a:r>
              <a:rPr lang="en-US" sz="2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vederea</a:t>
            </a: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derularii</a:t>
            </a: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sesiunilor</a:t>
            </a: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sz="2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evaluare</a:t>
            </a: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</a:t>
            </a: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certificare</a:t>
            </a: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competentelor</a:t>
            </a: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se </a:t>
            </a:r>
            <a:r>
              <a:rPr lang="en-US" sz="2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vor</a:t>
            </a: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asigura</a:t>
            </a: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resursele</a:t>
            </a: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necesare</a:t>
            </a: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</a:t>
            </a: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anume</a:t>
            </a: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2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sala</a:t>
            </a: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materiale</a:t>
            </a: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autorizatii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necesare</a:t>
            </a: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orarul</a:t>
            </a: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activitatilor</a:t>
            </a: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experti</a:t>
            </a: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</a:t>
            </a: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orice</a:t>
            </a: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alt </a:t>
            </a:r>
            <a:r>
              <a:rPr lang="en-US" sz="2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detaliu</a:t>
            </a: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necesar</a:t>
            </a: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</a:t>
            </a:r>
            <a:r>
              <a:rPr lang="en-US" sz="2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conformitate</a:t>
            </a: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cu </a:t>
            </a:r>
            <a:r>
              <a:rPr lang="en-US" sz="2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necesitatea</a:t>
            </a: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identificata</a:t>
            </a: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en-US" sz="2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urma</a:t>
            </a: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analizei</a:t>
            </a: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realizate</a:t>
            </a: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sz="2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catre</a:t>
            </a: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parteneriat</a:t>
            </a: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s-au </a:t>
            </a:r>
            <a:r>
              <a:rPr lang="en-US" sz="2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identificat</a:t>
            </a: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urmatoarele</a:t>
            </a: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sectoare</a:t>
            </a: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economice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pentru</a:t>
            </a: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evaluarea</a:t>
            </a: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</a:t>
            </a: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certificarea</a:t>
            </a: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competentelor</a:t>
            </a: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obtinute</a:t>
            </a: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</a:t>
            </a: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alte</a:t>
            </a: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cai</a:t>
            </a: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decat</a:t>
            </a: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cele</a:t>
            </a: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formale</a:t>
            </a: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2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turism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textile, </a:t>
            </a:r>
            <a:r>
              <a:rPr lang="en-US" sz="2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procesarea</a:t>
            </a: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alimentelor</a:t>
            </a: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</a:t>
            </a: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bauturilor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sanatate</a:t>
            </a: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constructii</a:t>
            </a: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3750618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75748"/>
          </a:xfrm>
        </p:spPr>
        <p:txBody>
          <a:bodyPr/>
          <a:lstStyle/>
          <a:p>
            <a:pPr algn="ctr"/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AT. </a:t>
            </a:r>
            <a:r>
              <a:rPr lang="en-US" b="1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Managementul</a:t>
            </a:r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proiectului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055" y="1440874"/>
            <a:ext cx="11277599" cy="5061526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Activitatea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cuprinde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actiuni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privind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constituirea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functionarea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echipei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proiectului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actiuni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privind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controlul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raportarea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activitatilor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proiectului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Managerul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Proiect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prezenta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cerintele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raportare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tehnice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iar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Responsabilul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Financiar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prezenta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cerintele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raportare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financiara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mecanismul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cererilor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plata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rambursare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).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fi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revizuit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planul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activitati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vor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fi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reprogramate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unele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dintre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aceste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activitati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daca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cazul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in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functie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perioada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incepere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implementarii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proiectului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fi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prezentat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Graficul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activitati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fi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prezentata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schema de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resurse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umane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vor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fi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stabilite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termene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functie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perioada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inceperii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proiectului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vederea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mobilizarii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noilor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membri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echipei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implementare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Managerul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proiect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coordona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superviza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monitoriza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toate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activitatile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proiectului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fiind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responsabil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implementarea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acestora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Managerul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proiect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stabili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strategiile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implementare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identifica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factorii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risc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stabili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planifica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raspunsul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la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factorii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risc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stabili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strategiile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implementare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Rolul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managerului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proiect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acela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a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urmari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implementarea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proiectului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de a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superviza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activitatea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cadrul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proiectului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de a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stabili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strategii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directii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actiune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astfel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incat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fie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atinse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rezultatele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indicatorii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asumati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cadrul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proiectului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De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asemenea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in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cadrul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echipei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implementare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pot fi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stabilite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orice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alte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functii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obiective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concordanta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cu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nevoile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proiectului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341178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91126"/>
            <a:ext cx="10515600" cy="748147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AT. </a:t>
            </a:r>
            <a:r>
              <a:rPr lang="en-US" b="1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Managementul</a:t>
            </a:r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proiectului</a:t>
            </a:r>
            <a:b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218" y="1339273"/>
            <a:ext cx="11425382" cy="5200072"/>
          </a:xfrm>
        </p:spPr>
        <p:txBody>
          <a:bodyPr>
            <a:norm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Vor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fi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organizate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intalniri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trimestriale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cu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managerul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proiect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membrii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echipei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implementare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vederea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analizei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statusului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implementarii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activitatilor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a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semnalarii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eventualelor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intarzieri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identificarea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solutii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la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eventualele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probleme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care pot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aparea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vederea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implementarii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mod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eficient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activitatilor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echipa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management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impreuna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cu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experti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specializati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diverse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domenii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din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sfera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activitate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proiectului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vor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dezvolta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un set de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proceduri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lucru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procedura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management,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procedura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achizitii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procedura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comunicare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interna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externa,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procedura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incarcare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documentelor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mysmis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procedura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monitorizare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control,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procedura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raportare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Fiecare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partener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avea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intalniri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lunare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cu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propria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echipa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vederea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monitorizarii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activitatilor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proprii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Echipa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management se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intalni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cel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putin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odata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luna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functie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evolutia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proiectului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In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cadrul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acestor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intalniri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pot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participa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alti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experti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845126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AT. </a:t>
            </a:r>
            <a:r>
              <a:rPr lang="en-US" b="1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Managementul</a:t>
            </a:r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proiectului</a:t>
            </a:r>
            <a:b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9455" y="1459344"/>
            <a:ext cx="11637818" cy="5190837"/>
          </a:xfrm>
        </p:spPr>
        <p:txBody>
          <a:bodyPr>
            <a:normAutofit fontScale="55000" lnSpcReduction="20000"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n-US" sz="38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Controlul</a:t>
            </a:r>
            <a:r>
              <a:rPr lang="en-US" sz="3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</a:t>
            </a:r>
            <a:r>
              <a:rPr lang="en-US" sz="3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raportarea</a:t>
            </a:r>
            <a:r>
              <a:rPr lang="en-US" sz="3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activitatilor</a:t>
            </a:r>
            <a:r>
              <a:rPr lang="en-US" sz="3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proiectului</a:t>
            </a:r>
            <a:endParaRPr lang="en-US" sz="3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n-US" sz="38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Echipa</a:t>
            </a:r>
            <a:r>
              <a:rPr lang="en-US" sz="3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management are </a:t>
            </a:r>
            <a:r>
              <a:rPr lang="en-US" sz="38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responsabilitatea</a:t>
            </a:r>
            <a:r>
              <a:rPr lang="en-US" sz="3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elaborarii</a:t>
            </a:r>
            <a:r>
              <a:rPr lang="en-US" sz="3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Planului</a:t>
            </a:r>
            <a:r>
              <a:rPr lang="en-US" sz="3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management </a:t>
            </a:r>
            <a:r>
              <a:rPr lang="en-US" sz="38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</a:t>
            </a:r>
            <a:r>
              <a:rPr lang="en-US" sz="3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control. In </a:t>
            </a:r>
            <a:r>
              <a:rPr lang="en-US" sz="38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vederea</a:t>
            </a:r>
            <a:r>
              <a:rPr lang="en-US" sz="3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eficientizarii</a:t>
            </a:r>
            <a:r>
              <a:rPr lang="en-US" sz="3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activitatilor</a:t>
            </a:r>
            <a:r>
              <a:rPr lang="en-US" sz="3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se </a:t>
            </a:r>
            <a:r>
              <a:rPr lang="en-US" sz="38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vor</a:t>
            </a:r>
            <a:r>
              <a:rPr lang="en-US" sz="3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standardiza</a:t>
            </a:r>
            <a:r>
              <a:rPr lang="en-US" sz="3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 </a:t>
            </a:r>
            <a:r>
              <a:rPr lang="en-US" sz="38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serie</a:t>
            </a:r>
            <a:r>
              <a:rPr lang="en-US" sz="3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sz="38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documente</a:t>
            </a:r>
            <a:r>
              <a:rPr lang="en-US" sz="3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o-RO" sz="3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ex.</a:t>
            </a:r>
            <a:r>
              <a:rPr lang="en-US" sz="3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livrabile</a:t>
            </a:r>
            <a:r>
              <a:rPr lang="en-US" sz="3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en-US" sz="38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</a:t>
            </a:r>
            <a:r>
              <a:rPr lang="en-US" sz="3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tipuri</a:t>
            </a:r>
            <a:r>
              <a:rPr lang="en-US" sz="3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sz="38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activitati</a:t>
            </a:r>
            <a:r>
              <a:rPr lang="en-US" sz="3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38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astfel</a:t>
            </a:r>
            <a:r>
              <a:rPr lang="en-US" sz="3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incat</a:t>
            </a:r>
            <a:r>
              <a:rPr lang="en-US" sz="3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raportarea</a:t>
            </a:r>
            <a:r>
              <a:rPr lang="en-US" sz="3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</a:t>
            </a:r>
            <a:r>
              <a:rPr lang="en-US" sz="3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fie </a:t>
            </a:r>
            <a:r>
              <a:rPr lang="en-US" sz="38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unitara</a:t>
            </a:r>
            <a:r>
              <a:rPr lang="en-US" sz="3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38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controlabila</a:t>
            </a:r>
            <a:r>
              <a:rPr lang="en-US" sz="3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</a:t>
            </a:r>
            <a:r>
              <a:rPr lang="en-US" sz="3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identificabila</a:t>
            </a:r>
            <a:r>
              <a:rPr lang="en-US" sz="3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en-US" sz="38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rezultate</a:t>
            </a:r>
            <a:r>
              <a:rPr lang="en-US" sz="3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3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n-US" sz="38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Managerul</a:t>
            </a:r>
            <a:r>
              <a:rPr lang="en-US" sz="3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sz="38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proiect</a:t>
            </a:r>
            <a:r>
              <a:rPr lang="en-US" sz="3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3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coordona</a:t>
            </a:r>
            <a:r>
              <a:rPr lang="en-US" sz="3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38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superviza</a:t>
            </a:r>
            <a:r>
              <a:rPr lang="en-US" sz="3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</a:t>
            </a:r>
            <a:r>
              <a:rPr lang="en-US" sz="3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monitoriza</a:t>
            </a:r>
            <a:r>
              <a:rPr lang="en-US" sz="3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toate</a:t>
            </a:r>
            <a:r>
              <a:rPr lang="en-US" sz="3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activitatile</a:t>
            </a:r>
            <a:r>
              <a:rPr lang="en-US" sz="3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care se </a:t>
            </a:r>
            <a:r>
              <a:rPr lang="en-US" sz="38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desfasoara</a:t>
            </a:r>
            <a:r>
              <a:rPr lang="en-US" sz="3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en-US" sz="38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cadrul</a:t>
            </a:r>
            <a:r>
              <a:rPr lang="en-US" sz="3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proiectului</a:t>
            </a:r>
            <a:r>
              <a:rPr lang="en-US" sz="3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3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n-US" sz="38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Fiecare</a:t>
            </a:r>
            <a:r>
              <a:rPr lang="en-US" sz="3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Coordonator</a:t>
            </a:r>
            <a:r>
              <a:rPr lang="en-US" sz="3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sz="38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activitati</a:t>
            </a:r>
            <a:r>
              <a:rPr lang="en-US" sz="3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Partener</a:t>
            </a:r>
            <a:r>
              <a:rPr lang="en-US" sz="3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 Manager </a:t>
            </a:r>
            <a:r>
              <a:rPr lang="en-US" sz="38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proiect</a:t>
            </a:r>
            <a:r>
              <a:rPr lang="en-US" sz="3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are </a:t>
            </a:r>
            <a:r>
              <a:rPr lang="en-US" sz="38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sarcina</a:t>
            </a:r>
            <a:r>
              <a:rPr lang="en-US" sz="3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a </a:t>
            </a:r>
            <a:r>
              <a:rPr lang="en-US" sz="38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colecta</a:t>
            </a:r>
            <a:r>
              <a:rPr lang="en-US" sz="3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informatiile</a:t>
            </a:r>
            <a:r>
              <a:rPr lang="en-US" sz="3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de a </a:t>
            </a:r>
            <a:r>
              <a:rPr lang="en-US" sz="38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verifica</a:t>
            </a:r>
            <a:r>
              <a:rPr lang="en-US" sz="3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incadrarea</a:t>
            </a:r>
            <a:r>
              <a:rPr lang="en-US" sz="3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en-US" sz="38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resurse</a:t>
            </a:r>
            <a:r>
              <a:rPr lang="en-US" sz="3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de a </a:t>
            </a:r>
            <a:r>
              <a:rPr lang="en-US" sz="38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solicita</a:t>
            </a:r>
            <a:r>
              <a:rPr lang="en-US" sz="3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</a:t>
            </a:r>
            <a:r>
              <a:rPr lang="en-US" sz="3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centraliza</a:t>
            </a:r>
            <a:r>
              <a:rPr lang="en-US" sz="3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raportari</a:t>
            </a:r>
            <a:r>
              <a:rPr lang="en-US" sz="3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periodice</a:t>
            </a:r>
            <a:r>
              <a:rPr lang="en-US" sz="3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</a:t>
            </a:r>
            <a:r>
              <a:rPr lang="en-US" sz="3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alte</a:t>
            </a:r>
            <a:r>
              <a:rPr lang="en-US" sz="3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rezultate</a:t>
            </a:r>
            <a:r>
              <a:rPr lang="en-US" sz="3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ale </a:t>
            </a:r>
            <a:r>
              <a:rPr lang="en-US" sz="38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activitatilor</a:t>
            </a:r>
            <a:r>
              <a:rPr lang="en-US" sz="3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de a </a:t>
            </a:r>
            <a:r>
              <a:rPr lang="en-US" sz="38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organiza</a:t>
            </a:r>
            <a:r>
              <a:rPr lang="en-US" sz="3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sedinte</a:t>
            </a:r>
            <a:r>
              <a:rPr lang="en-US" sz="3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sz="38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lucru</a:t>
            </a:r>
            <a:r>
              <a:rPr lang="en-US" sz="3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ori</a:t>
            </a:r>
            <a:r>
              <a:rPr lang="en-US" sz="3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cate </a:t>
            </a:r>
            <a:r>
              <a:rPr lang="en-US" sz="38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ori</a:t>
            </a:r>
            <a:r>
              <a:rPr lang="en-US" sz="3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este</a:t>
            </a:r>
            <a:r>
              <a:rPr lang="en-US" sz="3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necesar</a:t>
            </a:r>
            <a:r>
              <a:rPr lang="en-US" sz="3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De </a:t>
            </a:r>
            <a:r>
              <a:rPr lang="en-US" sz="38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asemenea</a:t>
            </a:r>
            <a:r>
              <a:rPr lang="en-US" sz="3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38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orice</a:t>
            </a:r>
            <a:r>
              <a:rPr lang="en-US" sz="3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membru</a:t>
            </a:r>
            <a:r>
              <a:rPr lang="en-US" sz="3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al </a:t>
            </a:r>
            <a:r>
              <a:rPr lang="en-US" sz="38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echipei</a:t>
            </a:r>
            <a:r>
              <a:rPr lang="en-US" sz="3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cu </a:t>
            </a:r>
            <a:r>
              <a:rPr lang="en-US" sz="38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rol</a:t>
            </a:r>
            <a:r>
              <a:rPr lang="en-US" sz="3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sz="38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coordonare</a:t>
            </a:r>
            <a:r>
              <a:rPr lang="en-US" sz="3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3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avea</a:t>
            </a:r>
            <a:r>
              <a:rPr lang="en-US" sz="3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obligatia</a:t>
            </a:r>
            <a:r>
              <a:rPr lang="en-US" sz="3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a </a:t>
            </a:r>
            <a:r>
              <a:rPr lang="en-US" sz="38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asista</a:t>
            </a:r>
            <a:r>
              <a:rPr lang="en-US" sz="3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periodic la </a:t>
            </a:r>
            <a:r>
              <a:rPr lang="en-US" sz="38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activitatile</a:t>
            </a:r>
            <a:r>
              <a:rPr lang="en-US" sz="3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personalului</a:t>
            </a:r>
            <a:r>
              <a:rPr lang="en-US" sz="3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aflat</a:t>
            </a:r>
            <a:r>
              <a:rPr lang="en-US" sz="3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en-US" sz="38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subordine</a:t>
            </a:r>
            <a:r>
              <a:rPr lang="en-US" sz="3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in </a:t>
            </a:r>
            <a:r>
              <a:rPr lang="en-US" sz="38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vederea</a:t>
            </a:r>
            <a:r>
              <a:rPr lang="en-US" sz="3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asigurarii</a:t>
            </a:r>
            <a:r>
              <a:rPr lang="en-US" sz="3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calitatii</a:t>
            </a:r>
            <a:r>
              <a:rPr lang="en-US" sz="3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proceselor</a:t>
            </a:r>
            <a:r>
              <a:rPr lang="en-US" sz="3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3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n-US" sz="38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Toti</a:t>
            </a:r>
            <a:r>
              <a:rPr lang="en-US" sz="3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membri</a:t>
            </a:r>
            <a:r>
              <a:rPr lang="en-US" sz="3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echipei</a:t>
            </a:r>
            <a:r>
              <a:rPr lang="en-US" sz="3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vor</a:t>
            </a:r>
            <a:r>
              <a:rPr lang="en-US" sz="3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avea</a:t>
            </a:r>
            <a:r>
              <a:rPr lang="en-US" sz="3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atributii</a:t>
            </a:r>
            <a:r>
              <a:rPr lang="en-US" sz="3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en-US" sz="38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ceea</a:t>
            </a:r>
            <a:r>
              <a:rPr lang="en-US" sz="3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</a:t>
            </a:r>
            <a:r>
              <a:rPr lang="en-US" sz="3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priveste</a:t>
            </a:r>
            <a:r>
              <a:rPr lang="en-US" sz="3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raportarea</a:t>
            </a:r>
            <a:r>
              <a:rPr lang="en-US" sz="3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38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pornind</a:t>
            </a:r>
            <a:r>
              <a:rPr lang="en-US" sz="3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la </a:t>
            </a:r>
            <a:r>
              <a:rPr lang="en-US" sz="38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intocmirea</a:t>
            </a:r>
            <a:r>
              <a:rPr lang="en-US" sz="3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propriilor</a:t>
            </a:r>
            <a:r>
              <a:rPr lang="en-US" sz="3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rapoarte</a:t>
            </a:r>
            <a:r>
              <a:rPr lang="en-US" sz="3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sz="38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activitate</a:t>
            </a:r>
            <a:r>
              <a:rPr lang="en-US" sz="3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38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</a:t>
            </a:r>
            <a:r>
              <a:rPr lang="en-US" sz="3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continuand</a:t>
            </a:r>
            <a:r>
              <a:rPr lang="en-US" sz="3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cu </a:t>
            </a:r>
            <a:r>
              <a:rPr lang="en-US" sz="38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colectarea</a:t>
            </a:r>
            <a:r>
              <a:rPr lang="en-US" sz="3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38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verificarea</a:t>
            </a:r>
            <a:r>
              <a:rPr lang="en-US" sz="3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38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organizarea</a:t>
            </a:r>
            <a:r>
              <a:rPr lang="en-US" sz="3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</a:t>
            </a:r>
            <a:r>
              <a:rPr lang="en-US" sz="3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asumarea</a:t>
            </a:r>
            <a:r>
              <a:rPr lang="en-US" sz="3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livrabilelor</a:t>
            </a:r>
            <a:r>
              <a:rPr lang="en-US" sz="3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produse</a:t>
            </a:r>
            <a:r>
              <a:rPr lang="en-US" sz="3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en-US" sz="38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cadrul</a:t>
            </a:r>
            <a:r>
              <a:rPr lang="en-US" sz="3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activitatilor</a:t>
            </a:r>
            <a:r>
              <a:rPr lang="en-US" sz="3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specifice</a:t>
            </a:r>
            <a:r>
              <a:rPr lang="en-US" sz="3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3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60816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4"/>
            <a:ext cx="9144000" cy="1094364"/>
          </a:xfrm>
        </p:spPr>
        <p:txBody>
          <a:bodyPr>
            <a:normAutofit fontScale="90000"/>
          </a:bodyPr>
          <a:lstStyle/>
          <a:p>
            <a:r>
              <a:rPr lang="it-IT" b="1" dirty="0"/>
              <a:t>Obiectivul general al proiectului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5709" y="2807710"/>
            <a:ext cx="10012218" cy="3639272"/>
          </a:xfrm>
        </p:spPr>
        <p:txBody>
          <a:bodyPr>
            <a:noAutofit/>
          </a:bodyPr>
          <a:lstStyle/>
          <a:p>
            <a:pPr algn="just"/>
            <a:r>
              <a:rPr lang="it-IT" sz="2800" dirty="0"/>
              <a:t>Obiectiv general: Promovarea unei ocupari sustenabile si de calitate a minim 201 someri si persoane inactive, cu accent pe somerii de </a:t>
            </a:r>
            <a:r>
              <a:rPr lang="en-US" sz="2800" dirty="0" err="1"/>
              <a:t>lunga</a:t>
            </a:r>
            <a:r>
              <a:rPr lang="en-US" sz="2800" dirty="0"/>
              <a:t> </a:t>
            </a:r>
            <a:r>
              <a:rPr lang="en-US" sz="2800" dirty="0" err="1"/>
              <a:t>durata</a:t>
            </a:r>
            <a:r>
              <a:rPr lang="en-US" sz="2800" dirty="0"/>
              <a:t>, </a:t>
            </a:r>
            <a:r>
              <a:rPr lang="en-US" sz="2800" dirty="0" err="1"/>
              <a:t>lucratorii</a:t>
            </a:r>
            <a:r>
              <a:rPr lang="en-US" sz="2800" dirty="0"/>
              <a:t> </a:t>
            </a:r>
            <a:r>
              <a:rPr lang="en-US" sz="2800" dirty="0" err="1"/>
              <a:t>varstnici</a:t>
            </a:r>
            <a:r>
              <a:rPr lang="en-US" sz="2800" dirty="0"/>
              <a:t> (55-64 </a:t>
            </a:r>
            <a:r>
              <a:rPr lang="en-US" sz="2800" dirty="0" err="1"/>
              <a:t>ani</a:t>
            </a:r>
            <a:r>
              <a:rPr lang="en-US" sz="2800" dirty="0"/>
              <a:t>), </a:t>
            </a:r>
            <a:r>
              <a:rPr lang="en-US" sz="2800" dirty="0" err="1"/>
              <a:t>persoanelor</a:t>
            </a:r>
            <a:r>
              <a:rPr lang="en-US" sz="2800" dirty="0"/>
              <a:t> cu </a:t>
            </a:r>
            <a:r>
              <a:rPr lang="en-US" sz="2800" dirty="0" err="1"/>
              <a:t>dizabilitati</a:t>
            </a:r>
            <a:r>
              <a:rPr lang="en-US" sz="2800" dirty="0"/>
              <a:t>, </a:t>
            </a:r>
            <a:r>
              <a:rPr lang="en-US" sz="2800" dirty="0" err="1"/>
              <a:t>persoanelor</a:t>
            </a:r>
            <a:r>
              <a:rPr lang="en-US" sz="2800" dirty="0"/>
              <a:t> cu </a:t>
            </a:r>
            <a:r>
              <a:rPr lang="en-US" sz="2800" dirty="0" err="1"/>
              <a:t>nivel</a:t>
            </a:r>
            <a:r>
              <a:rPr lang="en-US" sz="2800" dirty="0"/>
              <a:t> </a:t>
            </a:r>
            <a:r>
              <a:rPr lang="en-US" sz="2800" dirty="0" err="1"/>
              <a:t>redus</a:t>
            </a:r>
            <a:r>
              <a:rPr lang="en-US" sz="2800" dirty="0"/>
              <a:t> de </a:t>
            </a:r>
            <a:r>
              <a:rPr lang="en-US" sz="2800" dirty="0" err="1"/>
              <a:t>educatie</a:t>
            </a:r>
            <a:r>
              <a:rPr lang="en-US" sz="2800" dirty="0"/>
              <a:t>, din </a:t>
            </a:r>
            <a:r>
              <a:rPr lang="en-US" sz="2800" dirty="0" err="1"/>
              <a:t>regiunea</a:t>
            </a:r>
            <a:r>
              <a:rPr lang="en-US" sz="2800" dirty="0"/>
              <a:t> SV </a:t>
            </a:r>
            <a:r>
              <a:rPr lang="en-US" sz="2800" dirty="0" err="1"/>
              <a:t>Oltenia</a:t>
            </a:r>
            <a:r>
              <a:rPr lang="en-US" sz="2800" dirty="0"/>
              <a:t> </a:t>
            </a:r>
            <a:r>
              <a:rPr lang="en-US" sz="2800" dirty="0" err="1"/>
              <a:t>si</a:t>
            </a:r>
            <a:r>
              <a:rPr lang="en-US" sz="2800" dirty="0"/>
              <a:t> </a:t>
            </a:r>
            <a:r>
              <a:rPr lang="it-IT" sz="2800" dirty="0"/>
              <a:t>Nord-Vest, sprijinirea mobilitatii acestora prin actiuni complexe de consiliere si mediere a muncii, formare, evaluare de competente.</a:t>
            </a:r>
          </a:p>
        </p:txBody>
      </p:sp>
    </p:spTree>
    <p:extLst>
      <p:ext uri="{BB962C8B-B14F-4D97-AF65-F5344CB8AC3E}">
        <p14:creationId xmlns:p14="http://schemas.microsoft.com/office/powerpoint/2010/main" val="21140688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Activitate</a:t>
            </a:r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AT.Managementul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proiectului</a:t>
            </a:r>
            <a:b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Raportarea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individuala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fi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lunara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Informatiile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colectate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verificate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vor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la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baza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rapoartelor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tehnice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financiare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solicitate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instrumentele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raportare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la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nivel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proiect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ceea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priveste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raportarea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activitatilor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proiectului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baza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planului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monitorizare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control,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fi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intocmit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calendarul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raportare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contine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date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clare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depunere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cererilor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prefinantare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avans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a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cererilor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plata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a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cererilor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rambursare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aferente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acestora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cererilor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rambursare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clasice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Calendarul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raportare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fi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revizuit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trimestrial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catre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echipa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management, in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functie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evolutia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activitatilor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functie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schimbarile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care se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pot produce in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timpul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implementarii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proiectului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o-RO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ex.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instructiuni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AM/ OI</a:t>
            </a:r>
            <a:r>
              <a:rPr lang="ro-RO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068053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AT2 </a:t>
            </a:r>
            <a:r>
              <a:rPr lang="en-US" b="1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Achizitii</a:t>
            </a:r>
            <a:b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7091" y="1219200"/>
            <a:ext cx="11674764" cy="5218545"/>
          </a:xfrm>
        </p:spPr>
        <p:txBody>
          <a:bodyPr>
            <a:norm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Activitatea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achizitii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cuprinde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revizuirea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planului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achizitii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daca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cazul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),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planificarea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achizitiilor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lansarea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procedurilor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incheierea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contractelor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receptia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consumabilelor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materialelor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echipamentelor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Responsabilitatea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organizarii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procedurilor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achizitie</a:t>
            </a:r>
            <a:r>
              <a:rPr lang="ro-RO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publica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precum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a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realizarii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demersurilor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atribuire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incheiere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contractelor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urmarii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contractelor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pana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la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finalizarea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acestora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reveni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expertilor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desemnati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Vor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fi, de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asemenea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prezentate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explicate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principiile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trebuie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guverneze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procesul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achizitiilor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publice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Nediscriminarea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Transparenta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Tratamentul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egal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Recunoasterea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reciproca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Proportionalitatea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Eficienta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utlizarii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fondurilor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publice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Asumarea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raspunderii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precum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ultimele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modificari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ale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cadrului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legislativ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Achizitiile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vor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fi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organizate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se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vor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desfasura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conformitate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cu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normele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legislatia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vigoare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cu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respectarea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Ordinul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nr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1284/ 08.08.2016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emis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Ministerul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Fondurilor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Europene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privind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aprobarea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Procedurii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competitive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aplicabile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solicitantilor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beneficiarilor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privati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cf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orientari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generale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POCU 2014-2020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generale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pag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30).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17362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AT3 </a:t>
            </a:r>
            <a:r>
              <a:rPr lang="en-US" b="1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Informare</a:t>
            </a:r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</a:t>
            </a:r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publicitate</a:t>
            </a:r>
            <a:b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3200" y="1071418"/>
            <a:ext cx="11794836" cy="5652655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Activitatea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informare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publicitate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se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desfasura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toata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perioada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derulare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activitatilor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proiectului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cuprinde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organizarea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2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conferinte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presa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elaborarea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2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comunicate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presa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actualizate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site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proiect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pagina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facebook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Vor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fi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organizate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conferinte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presa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vor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fi elaborate 2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comunicate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presa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astfel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1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conferinta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la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inceputul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proiectului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1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conferinta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finala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La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aceste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evenimente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vor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participa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un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numar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minim 20 de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persoane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reprezentanti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potentiali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beneficiari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reprezentanti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antreprenoriat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mediu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afaceri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),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persoane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interesate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proiect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reprezentanti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insitutiilor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AJOFM,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primarii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etc.. 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vederea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asigurarii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unei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bune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vizibilitati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activitatilor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proiectului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vor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fi elaborate,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realizate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tiparite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distribuite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materiale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informare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50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buc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mape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cu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materiale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(pliant,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carnetel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pix) -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afise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A3, 3 roll-up .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Fiecare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partener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asigura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realizarea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cerintelor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minime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informare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promovare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prevazute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ghid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afis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A3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afisat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la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sediul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implementare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1 roll-up.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Fiecare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partener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se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asigura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ca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care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participa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în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cadrul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proiectului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sunt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informati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în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mod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specific cu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privire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la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sprijinul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acordat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prin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FSE,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toate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formularele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inscriere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proiect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vor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avea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antet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cu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programul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finantare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Orice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fel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documente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referitoare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la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implementarea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proiectelor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publicate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pentru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public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sau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participanti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inclusiv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certificatele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prezenta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sau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alte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certificate,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vor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include o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mentiune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cu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privire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la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faptul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ca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operatiunea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fost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sprijinita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în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cadrul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FSE.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urmari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dezvoltarea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elementelor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identitate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vizuala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proiectului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 logo, slogan, conform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Manualului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Identitate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Vizuala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75140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b="1" dirty="0"/>
              <a:t>Scopul proiectului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2000" dirty="0"/>
              <a:t>Scopul proiectului: facilitarea insertiei pe piata muncii si ocuparii durabile a minim 201 someri someri si persoane inactive, cu accent pe </a:t>
            </a:r>
            <a:r>
              <a:rPr lang="en-US" sz="2000" dirty="0" err="1"/>
              <a:t>somerii</a:t>
            </a:r>
            <a:r>
              <a:rPr lang="en-US" sz="2000" dirty="0"/>
              <a:t> de </a:t>
            </a:r>
            <a:r>
              <a:rPr lang="en-US" sz="2000" dirty="0" err="1"/>
              <a:t>lunga</a:t>
            </a:r>
            <a:r>
              <a:rPr lang="en-US" sz="2000" dirty="0"/>
              <a:t> </a:t>
            </a:r>
            <a:r>
              <a:rPr lang="en-US" sz="2000" dirty="0" err="1"/>
              <a:t>durata</a:t>
            </a:r>
            <a:r>
              <a:rPr lang="en-US" sz="2000" dirty="0"/>
              <a:t>, </a:t>
            </a:r>
            <a:r>
              <a:rPr lang="en-US" sz="2000" dirty="0" err="1"/>
              <a:t>lucratorii</a:t>
            </a:r>
            <a:r>
              <a:rPr lang="en-US" sz="2000" dirty="0"/>
              <a:t> </a:t>
            </a:r>
            <a:r>
              <a:rPr lang="en-US" sz="2000" dirty="0" err="1"/>
              <a:t>varstnici</a:t>
            </a:r>
            <a:r>
              <a:rPr lang="en-US" sz="2000" dirty="0"/>
              <a:t> (55-64 </a:t>
            </a:r>
            <a:r>
              <a:rPr lang="en-US" sz="2000" dirty="0" err="1"/>
              <a:t>ani</a:t>
            </a:r>
            <a:r>
              <a:rPr lang="en-US" sz="2000" dirty="0"/>
              <a:t>), </a:t>
            </a:r>
            <a:r>
              <a:rPr lang="en-US" sz="2000" dirty="0" err="1"/>
              <a:t>persoanelor</a:t>
            </a:r>
            <a:r>
              <a:rPr lang="en-US" sz="2000" dirty="0"/>
              <a:t> cu </a:t>
            </a:r>
            <a:r>
              <a:rPr lang="en-US" sz="2000" dirty="0" err="1"/>
              <a:t>dizabilitati</a:t>
            </a:r>
            <a:r>
              <a:rPr lang="en-US" sz="2000" dirty="0"/>
              <a:t>, </a:t>
            </a:r>
            <a:r>
              <a:rPr lang="en-US" sz="2000" dirty="0" err="1"/>
              <a:t>persoanelor</a:t>
            </a:r>
            <a:r>
              <a:rPr lang="en-US" sz="2000" dirty="0"/>
              <a:t> cu </a:t>
            </a:r>
            <a:r>
              <a:rPr lang="en-US" sz="2000" dirty="0" err="1"/>
              <a:t>nivel</a:t>
            </a:r>
            <a:r>
              <a:rPr lang="en-US" sz="2000" dirty="0"/>
              <a:t> </a:t>
            </a:r>
            <a:r>
              <a:rPr lang="en-US" sz="2000" dirty="0" err="1"/>
              <a:t>redus</a:t>
            </a:r>
            <a:r>
              <a:rPr lang="en-US" sz="2000" dirty="0"/>
              <a:t> de </a:t>
            </a:r>
            <a:r>
              <a:rPr lang="en-US" sz="2000" dirty="0" err="1"/>
              <a:t>educatie</a:t>
            </a:r>
            <a:r>
              <a:rPr lang="en-US" sz="2000" dirty="0"/>
              <a:t>, din </a:t>
            </a:r>
            <a:r>
              <a:rPr lang="en-US" sz="2000" dirty="0" err="1"/>
              <a:t>regiunea</a:t>
            </a:r>
            <a:r>
              <a:rPr lang="en-US" sz="2000" dirty="0"/>
              <a:t> SV </a:t>
            </a:r>
            <a:r>
              <a:rPr lang="it-IT" sz="2000" dirty="0"/>
              <a:t>Oltenia si Nord-Vest, prin masuri personalizate si integrate cum sunt: servicii specializate pentru stimularea ocuparii pentru minim 201 </a:t>
            </a:r>
            <a:r>
              <a:rPr lang="en-US" sz="2000" dirty="0" err="1"/>
              <a:t>persoane</a:t>
            </a:r>
            <a:r>
              <a:rPr lang="en-US" sz="2000" dirty="0"/>
              <a:t> din GT, </a:t>
            </a:r>
            <a:r>
              <a:rPr lang="en-US" sz="2000" dirty="0" err="1"/>
              <a:t>servicii</a:t>
            </a:r>
            <a:r>
              <a:rPr lang="en-US" sz="2000" dirty="0"/>
              <a:t> de </a:t>
            </a:r>
            <a:r>
              <a:rPr lang="en-US" sz="2000" dirty="0" err="1"/>
              <a:t>formare</a:t>
            </a:r>
            <a:r>
              <a:rPr lang="en-US" sz="2000" dirty="0"/>
              <a:t> </a:t>
            </a:r>
            <a:r>
              <a:rPr lang="en-US" sz="2000" dirty="0" err="1"/>
              <a:t>profesionala</a:t>
            </a:r>
            <a:r>
              <a:rPr lang="en-US" sz="2000" dirty="0"/>
              <a:t> </a:t>
            </a:r>
            <a:r>
              <a:rPr lang="en-US" sz="2000" dirty="0" err="1"/>
              <a:t>cursuri</a:t>
            </a:r>
            <a:r>
              <a:rPr lang="en-US" sz="2000" dirty="0"/>
              <a:t> </a:t>
            </a:r>
            <a:r>
              <a:rPr lang="en-US" sz="2000" dirty="0" err="1"/>
              <a:t>calificare</a:t>
            </a:r>
            <a:r>
              <a:rPr lang="en-US" sz="2000" dirty="0"/>
              <a:t> </a:t>
            </a:r>
            <a:r>
              <a:rPr lang="en-US" sz="2000" dirty="0" err="1"/>
              <a:t>nivel</a:t>
            </a:r>
            <a:r>
              <a:rPr lang="en-US" sz="2000" dirty="0"/>
              <a:t> 2 </a:t>
            </a:r>
            <a:r>
              <a:rPr lang="en-US" sz="2000" dirty="0" err="1"/>
              <a:t>pentru</a:t>
            </a:r>
            <a:r>
              <a:rPr lang="en-US" sz="2000" dirty="0"/>
              <a:t> 168 </a:t>
            </a:r>
            <a:r>
              <a:rPr lang="en-US" sz="2000" dirty="0" err="1"/>
              <a:t>persoane</a:t>
            </a:r>
            <a:r>
              <a:rPr lang="en-US" sz="2000" dirty="0"/>
              <a:t> din GT, </a:t>
            </a:r>
            <a:r>
              <a:rPr lang="en-US" sz="2000" dirty="0" err="1"/>
              <a:t>servicii</a:t>
            </a:r>
            <a:r>
              <a:rPr lang="en-US" sz="2000" dirty="0"/>
              <a:t> de </a:t>
            </a:r>
            <a:r>
              <a:rPr lang="en-US" sz="2000" dirty="0" err="1"/>
              <a:t>evaluare</a:t>
            </a:r>
            <a:r>
              <a:rPr lang="en-US" sz="2000" dirty="0"/>
              <a:t> </a:t>
            </a:r>
            <a:r>
              <a:rPr lang="en-US" sz="2000" dirty="0" err="1"/>
              <a:t>competente</a:t>
            </a:r>
            <a:r>
              <a:rPr lang="en-US" sz="2000" dirty="0"/>
              <a:t> </a:t>
            </a:r>
            <a:r>
              <a:rPr lang="en-US" sz="2000" dirty="0" err="1"/>
              <a:t>profesionale</a:t>
            </a:r>
            <a:r>
              <a:rPr lang="en-US" sz="2000" dirty="0"/>
              <a:t> </a:t>
            </a:r>
            <a:r>
              <a:rPr lang="en-US" sz="2000" dirty="0" err="1"/>
              <a:t>pentru</a:t>
            </a:r>
            <a:r>
              <a:rPr lang="en-US" sz="2000" dirty="0"/>
              <a:t> 33 </a:t>
            </a:r>
            <a:r>
              <a:rPr lang="en-US" sz="2000" dirty="0" err="1"/>
              <a:t>persoane</a:t>
            </a:r>
            <a:r>
              <a:rPr lang="en-US" sz="2000" dirty="0"/>
              <a:t> din GT.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89154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288328"/>
          </a:xfrm>
        </p:spPr>
        <p:txBody>
          <a:bodyPr>
            <a:normAutofit/>
          </a:bodyPr>
          <a:lstStyle/>
          <a:p>
            <a:r>
              <a:rPr lang="en-US" sz="4800" b="1" dirty="0"/>
              <a:t>DESCRIERE GRUP TINTA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20436" y="2641599"/>
            <a:ext cx="9947564" cy="3796145"/>
          </a:xfrm>
        </p:spPr>
        <p:txBody>
          <a:bodyPr>
            <a:noAutofit/>
          </a:bodyPr>
          <a:lstStyle/>
          <a:p>
            <a:pPr algn="just"/>
            <a:r>
              <a:rPr lang="en-US" sz="2800" dirty="0" err="1"/>
              <a:t>Grupul</a:t>
            </a:r>
            <a:r>
              <a:rPr lang="en-US" sz="2800" dirty="0"/>
              <a:t> </a:t>
            </a:r>
            <a:r>
              <a:rPr lang="en-US" sz="2800" dirty="0" err="1"/>
              <a:t>tinta</a:t>
            </a:r>
            <a:r>
              <a:rPr lang="en-US" sz="2800" dirty="0"/>
              <a:t> </a:t>
            </a:r>
            <a:r>
              <a:rPr lang="en-US" sz="2800" dirty="0" err="1"/>
              <a:t>vizat</a:t>
            </a:r>
            <a:r>
              <a:rPr lang="en-US" sz="2800" dirty="0"/>
              <a:t> de </a:t>
            </a:r>
            <a:r>
              <a:rPr lang="en-US" sz="2800" dirty="0" err="1"/>
              <a:t>acest</a:t>
            </a:r>
            <a:r>
              <a:rPr lang="en-US" sz="2800" dirty="0"/>
              <a:t> </a:t>
            </a:r>
            <a:r>
              <a:rPr lang="en-US" sz="2800" dirty="0" err="1"/>
              <a:t>proiect</a:t>
            </a:r>
            <a:r>
              <a:rPr lang="en-US" sz="2800" dirty="0"/>
              <a:t> </a:t>
            </a:r>
            <a:r>
              <a:rPr lang="en-US" sz="2800" dirty="0" err="1"/>
              <a:t>este</a:t>
            </a:r>
            <a:r>
              <a:rPr lang="en-US" sz="2800" dirty="0"/>
              <a:t> format din </a:t>
            </a:r>
            <a:r>
              <a:rPr lang="en-US" sz="2800" dirty="0" err="1"/>
              <a:t>someri</a:t>
            </a:r>
            <a:r>
              <a:rPr lang="en-US" sz="2800" dirty="0"/>
              <a:t> </a:t>
            </a:r>
            <a:r>
              <a:rPr lang="en-US" sz="2800" dirty="0" err="1"/>
              <a:t>si</a:t>
            </a:r>
            <a:r>
              <a:rPr lang="en-US" sz="2800" dirty="0"/>
              <a:t> </a:t>
            </a:r>
            <a:r>
              <a:rPr lang="en-US" sz="2800" dirty="0" err="1"/>
              <a:t>persoane</a:t>
            </a:r>
            <a:r>
              <a:rPr lang="en-US" sz="2800" dirty="0"/>
              <a:t> inactive, cu accent </a:t>
            </a:r>
            <a:r>
              <a:rPr lang="en-US" sz="2800" dirty="0" err="1"/>
              <a:t>pe</a:t>
            </a:r>
            <a:r>
              <a:rPr lang="en-US" sz="2800" dirty="0"/>
              <a:t> </a:t>
            </a:r>
            <a:r>
              <a:rPr lang="en-US" sz="2800" dirty="0" err="1"/>
              <a:t>somerii</a:t>
            </a:r>
            <a:r>
              <a:rPr lang="en-US" sz="2800" dirty="0"/>
              <a:t> de </a:t>
            </a:r>
            <a:r>
              <a:rPr lang="en-US" sz="2800" dirty="0" err="1"/>
              <a:t>lunga</a:t>
            </a:r>
            <a:br>
              <a:rPr lang="en-US" sz="2800" dirty="0"/>
            </a:br>
            <a:r>
              <a:rPr lang="en-US" sz="2800" dirty="0" err="1"/>
              <a:t>durata</a:t>
            </a:r>
            <a:r>
              <a:rPr lang="en-US" sz="2800" dirty="0"/>
              <a:t>, </a:t>
            </a:r>
            <a:r>
              <a:rPr lang="en-US" sz="2800" dirty="0" err="1"/>
              <a:t>lucratorii</a:t>
            </a:r>
            <a:r>
              <a:rPr lang="en-US" sz="2800" dirty="0"/>
              <a:t> </a:t>
            </a:r>
            <a:r>
              <a:rPr lang="en-US" sz="2800" dirty="0" err="1"/>
              <a:t>varstnici</a:t>
            </a:r>
            <a:r>
              <a:rPr lang="en-US" sz="2800" dirty="0"/>
              <a:t> (55-64 </a:t>
            </a:r>
            <a:r>
              <a:rPr lang="en-US" sz="2800" dirty="0" err="1"/>
              <a:t>ani</a:t>
            </a:r>
            <a:r>
              <a:rPr lang="en-US" sz="2800" dirty="0"/>
              <a:t>), </a:t>
            </a:r>
            <a:r>
              <a:rPr lang="en-US" sz="2800" dirty="0" err="1"/>
              <a:t>persoane</a:t>
            </a:r>
            <a:r>
              <a:rPr lang="en-US" sz="2800" dirty="0"/>
              <a:t> cu </a:t>
            </a:r>
            <a:r>
              <a:rPr lang="en-US" sz="2800" dirty="0" err="1"/>
              <a:t>dizabilitati</a:t>
            </a:r>
            <a:r>
              <a:rPr lang="en-US" sz="2800" dirty="0"/>
              <a:t> </a:t>
            </a:r>
            <a:r>
              <a:rPr lang="en-US" sz="2800" dirty="0" err="1"/>
              <a:t>si</a:t>
            </a:r>
            <a:r>
              <a:rPr lang="en-US" sz="2800" dirty="0"/>
              <a:t> </a:t>
            </a:r>
            <a:r>
              <a:rPr lang="en-US" sz="2800" dirty="0" err="1"/>
              <a:t>pers</a:t>
            </a:r>
            <a:r>
              <a:rPr lang="en-US" sz="2800" dirty="0"/>
              <a:t> cu </a:t>
            </a:r>
            <a:r>
              <a:rPr lang="en-US" sz="2800" dirty="0" err="1"/>
              <a:t>nivel</a:t>
            </a:r>
            <a:r>
              <a:rPr lang="en-US" sz="2800" dirty="0"/>
              <a:t> </a:t>
            </a:r>
            <a:r>
              <a:rPr lang="en-US" sz="2800" dirty="0" err="1"/>
              <a:t>redus</a:t>
            </a:r>
            <a:r>
              <a:rPr lang="en-US" sz="2800" dirty="0"/>
              <a:t> de </a:t>
            </a:r>
            <a:r>
              <a:rPr lang="en-US" sz="2800" dirty="0" err="1"/>
              <a:t>educatie</a:t>
            </a:r>
            <a:r>
              <a:rPr lang="en-US" sz="2800" dirty="0"/>
              <a:t>. </a:t>
            </a:r>
            <a:r>
              <a:rPr lang="en-US" sz="2800" dirty="0" err="1"/>
              <a:t>Conf</a:t>
            </a:r>
            <a:r>
              <a:rPr lang="en-US" sz="2800" dirty="0"/>
              <a:t> Lg. </a:t>
            </a:r>
            <a:r>
              <a:rPr lang="en-US" sz="2800" dirty="0" err="1"/>
              <a:t>nr</a:t>
            </a:r>
            <a:r>
              <a:rPr lang="en-US" sz="2800" dirty="0"/>
              <a:t>. 76/2002 </a:t>
            </a:r>
            <a:r>
              <a:rPr lang="en-US" sz="2800" dirty="0" err="1"/>
              <a:t>privind</a:t>
            </a:r>
            <a:r>
              <a:rPr lang="en-US" sz="2800" dirty="0"/>
              <a:t> </a:t>
            </a:r>
            <a:r>
              <a:rPr lang="en-US" sz="2800" dirty="0" err="1"/>
              <a:t>sistemul</a:t>
            </a:r>
            <a:r>
              <a:rPr lang="en-US" sz="2800" dirty="0"/>
              <a:t> de </a:t>
            </a:r>
            <a:r>
              <a:rPr lang="en-US" sz="2800" dirty="0" err="1"/>
              <a:t>asigurari</a:t>
            </a:r>
            <a:r>
              <a:rPr lang="en-US" sz="2800" dirty="0"/>
              <a:t> de </a:t>
            </a:r>
            <a:r>
              <a:rPr lang="en-US" sz="2800" dirty="0" err="1"/>
              <a:t>somaj</a:t>
            </a:r>
            <a:r>
              <a:rPr lang="en-US" sz="2800" dirty="0"/>
              <a:t> </a:t>
            </a:r>
            <a:r>
              <a:rPr lang="en-US" sz="2800" dirty="0" err="1"/>
              <a:t>si</a:t>
            </a:r>
            <a:r>
              <a:rPr lang="en-US" sz="2800" dirty="0"/>
              <a:t> </a:t>
            </a:r>
            <a:r>
              <a:rPr lang="en-US" sz="2800" dirty="0" err="1"/>
              <a:t>stimularea</a:t>
            </a:r>
            <a:r>
              <a:rPr lang="en-US" sz="2800" dirty="0"/>
              <a:t> </a:t>
            </a:r>
            <a:r>
              <a:rPr lang="en-US" sz="2800" dirty="0" err="1"/>
              <a:t>ocuparii</a:t>
            </a:r>
            <a:r>
              <a:rPr lang="en-US" sz="2800" dirty="0"/>
              <a:t> for</a:t>
            </a:r>
            <a:r>
              <a:rPr lang="ro-RO" sz="2800" dirty="0"/>
              <a:t>t</a:t>
            </a:r>
            <a:r>
              <a:rPr lang="en-US" sz="2800" dirty="0" err="1"/>
              <a:t>ei</a:t>
            </a:r>
            <a:r>
              <a:rPr lang="en-US" sz="2800" dirty="0"/>
              <a:t> de </a:t>
            </a:r>
            <a:r>
              <a:rPr lang="en-US" sz="2800" dirty="0" err="1"/>
              <a:t>munca</a:t>
            </a:r>
            <a:r>
              <a:rPr lang="en-US" sz="2800" dirty="0"/>
              <a:t>, </a:t>
            </a:r>
            <a:r>
              <a:rPr lang="en-US" sz="2800" dirty="0" err="1"/>
              <a:t>Somerul</a:t>
            </a:r>
            <a:r>
              <a:rPr lang="en-US" sz="2800" dirty="0"/>
              <a:t> </a:t>
            </a:r>
            <a:r>
              <a:rPr lang="en-US" sz="2800" dirty="0" err="1"/>
              <a:t>înregistrat</a:t>
            </a:r>
            <a:r>
              <a:rPr lang="en-US" sz="2800" dirty="0"/>
              <a:t>” </a:t>
            </a:r>
            <a:r>
              <a:rPr lang="en-US" sz="2800" dirty="0" err="1"/>
              <a:t>este</a:t>
            </a:r>
            <a:r>
              <a:rPr lang="en-US" sz="2800" dirty="0"/>
              <a:t> </a:t>
            </a:r>
            <a:r>
              <a:rPr lang="en-US" sz="2800" dirty="0" err="1"/>
              <a:t>persoana</a:t>
            </a:r>
            <a:r>
              <a:rPr lang="en-US" sz="2800" dirty="0"/>
              <a:t> care </a:t>
            </a:r>
            <a:r>
              <a:rPr lang="en-US" sz="2800" dirty="0" err="1"/>
              <a:t>îndeplineste</a:t>
            </a:r>
            <a:r>
              <a:rPr lang="en-US" sz="2800" dirty="0"/>
              <a:t> </a:t>
            </a:r>
            <a:r>
              <a:rPr lang="en-US" sz="2800" dirty="0" err="1"/>
              <a:t>cumulativ</a:t>
            </a:r>
            <a:r>
              <a:rPr lang="en-US" sz="2800" dirty="0"/>
              <a:t> </a:t>
            </a:r>
            <a:r>
              <a:rPr lang="en-US" sz="2800" dirty="0" err="1"/>
              <a:t>urmatoarele</a:t>
            </a:r>
            <a:r>
              <a:rPr lang="en-US" sz="2800" dirty="0"/>
              <a:t> </a:t>
            </a:r>
            <a:r>
              <a:rPr lang="en-US" sz="2800" dirty="0" err="1"/>
              <a:t>conditii</a:t>
            </a:r>
            <a:r>
              <a:rPr lang="en-US" sz="2800" dirty="0"/>
              <a:t>: </a:t>
            </a:r>
            <a:r>
              <a:rPr lang="en-US" sz="2800" dirty="0" err="1"/>
              <a:t>este</a:t>
            </a:r>
            <a:r>
              <a:rPr lang="en-US" sz="2800" dirty="0"/>
              <a:t> </a:t>
            </a:r>
            <a:r>
              <a:rPr lang="en-US" sz="2800" dirty="0" err="1"/>
              <a:t>în</a:t>
            </a:r>
            <a:r>
              <a:rPr lang="en-US" sz="2800" dirty="0"/>
              <a:t> </a:t>
            </a:r>
            <a:r>
              <a:rPr lang="en-US" sz="2800" dirty="0" err="1"/>
              <a:t>cautarea</a:t>
            </a:r>
            <a:r>
              <a:rPr lang="en-US" sz="2800" dirty="0"/>
              <a:t> </a:t>
            </a:r>
            <a:r>
              <a:rPr lang="en-US" sz="2800" dirty="0" err="1"/>
              <a:t>unui</a:t>
            </a:r>
            <a:r>
              <a:rPr lang="en-US" sz="2800" dirty="0"/>
              <a:t> </a:t>
            </a:r>
            <a:r>
              <a:rPr lang="en-US" sz="2800" dirty="0" err="1"/>
              <a:t>loc</a:t>
            </a:r>
            <a:r>
              <a:rPr lang="en-US" sz="2800" dirty="0"/>
              <a:t> de </a:t>
            </a:r>
            <a:r>
              <a:rPr lang="en-US" sz="2800" dirty="0" err="1"/>
              <a:t>munca</a:t>
            </a:r>
            <a:r>
              <a:rPr lang="en-US" sz="2800" dirty="0"/>
              <a:t> de la </a:t>
            </a:r>
            <a:r>
              <a:rPr lang="en-US" sz="2800" dirty="0" err="1"/>
              <a:t>vârsta</a:t>
            </a:r>
            <a:r>
              <a:rPr lang="en-US" sz="2800" dirty="0"/>
              <a:t> de minimum 16 </a:t>
            </a:r>
            <a:r>
              <a:rPr lang="en-US" sz="2800" dirty="0" err="1"/>
              <a:t>ani</a:t>
            </a:r>
            <a:r>
              <a:rPr lang="en-US" sz="2800" dirty="0"/>
              <a:t> </a:t>
            </a:r>
            <a:r>
              <a:rPr lang="en-US" sz="2800" dirty="0" err="1"/>
              <a:t>si</a:t>
            </a:r>
            <a:r>
              <a:rPr lang="en-US" sz="2800" dirty="0"/>
              <a:t> </a:t>
            </a:r>
            <a:r>
              <a:rPr lang="en-US" sz="2800" dirty="0" err="1"/>
              <a:t>pâna</a:t>
            </a:r>
            <a:r>
              <a:rPr lang="en-US" sz="2800" dirty="0"/>
              <a:t> la </a:t>
            </a:r>
            <a:r>
              <a:rPr lang="en-US" sz="2800" dirty="0" err="1"/>
              <a:t>îndeplinirea</a:t>
            </a:r>
            <a:r>
              <a:rPr lang="en-US" sz="2800" dirty="0"/>
              <a:t> </a:t>
            </a:r>
            <a:r>
              <a:rPr lang="en-US" sz="2800" dirty="0" err="1"/>
              <a:t>conditiilor</a:t>
            </a:r>
            <a:r>
              <a:rPr lang="en-US" sz="2800" dirty="0"/>
              <a:t> de </a:t>
            </a:r>
            <a:r>
              <a:rPr lang="en-US" sz="2800" dirty="0" err="1"/>
              <a:t>pensionare</a:t>
            </a:r>
            <a:r>
              <a:rPr lang="en-US" sz="2800" dirty="0"/>
              <a:t>; </a:t>
            </a:r>
          </a:p>
        </p:txBody>
      </p:sp>
    </p:spTree>
    <p:extLst>
      <p:ext uri="{BB962C8B-B14F-4D97-AF65-F5344CB8AC3E}">
        <p14:creationId xmlns:p14="http://schemas.microsoft.com/office/powerpoint/2010/main" val="8496961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sz="4800" b="1" dirty="0"/>
              <a:t>DESCRIERE GRUP TINTA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000" dirty="0" err="1"/>
              <a:t>starea</a:t>
            </a:r>
            <a:r>
              <a:rPr lang="en-US" sz="2000" dirty="0"/>
              <a:t> de </a:t>
            </a:r>
            <a:r>
              <a:rPr lang="en-US" sz="2000" dirty="0" err="1"/>
              <a:t>sanatate</a:t>
            </a:r>
            <a:r>
              <a:rPr lang="en-US" sz="2000" dirty="0"/>
              <a:t> </a:t>
            </a:r>
            <a:r>
              <a:rPr lang="en-US" sz="2000" dirty="0" err="1"/>
              <a:t>si</a:t>
            </a:r>
            <a:r>
              <a:rPr lang="en-US" sz="2000" dirty="0"/>
              <a:t> </a:t>
            </a:r>
            <a:r>
              <a:rPr lang="en-US" sz="2000" dirty="0" err="1"/>
              <a:t>capacitatile</a:t>
            </a:r>
            <a:r>
              <a:rPr lang="en-US" sz="2000" dirty="0"/>
              <a:t> </a:t>
            </a:r>
            <a:r>
              <a:rPr lang="en-US" sz="2000" dirty="0" err="1"/>
              <a:t>fizice</a:t>
            </a:r>
            <a:r>
              <a:rPr lang="en-US" sz="2000" dirty="0"/>
              <a:t> </a:t>
            </a:r>
            <a:r>
              <a:rPr lang="en-US" sz="2000" dirty="0" err="1"/>
              <a:t>si</a:t>
            </a:r>
            <a:r>
              <a:rPr lang="en-US" sz="2000" dirty="0"/>
              <a:t> </a:t>
            </a:r>
            <a:r>
              <a:rPr lang="en-US" sz="2000" dirty="0" err="1"/>
              <a:t>psihice</a:t>
            </a:r>
            <a:r>
              <a:rPr lang="en-US" sz="2000" dirty="0"/>
              <a:t> o </a:t>
            </a:r>
            <a:r>
              <a:rPr lang="en-US" sz="2000" dirty="0" err="1"/>
              <a:t>fac</a:t>
            </a:r>
            <a:r>
              <a:rPr lang="en-US" sz="2000" dirty="0"/>
              <a:t> </a:t>
            </a:r>
            <a:r>
              <a:rPr lang="en-US" sz="2000" dirty="0" err="1"/>
              <a:t>apta</a:t>
            </a:r>
            <a:r>
              <a:rPr lang="en-US" sz="2000" dirty="0"/>
              <a:t> </a:t>
            </a:r>
            <a:r>
              <a:rPr lang="en-US" sz="2000" dirty="0" err="1"/>
              <a:t>pentru</a:t>
            </a:r>
            <a:r>
              <a:rPr lang="en-US" sz="2000" dirty="0"/>
              <a:t> </a:t>
            </a:r>
            <a:r>
              <a:rPr lang="en-US" sz="2000" dirty="0" err="1"/>
              <a:t>prestarea</a:t>
            </a:r>
            <a:r>
              <a:rPr lang="en-US" sz="2000" dirty="0"/>
              <a:t> </a:t>
            </a:r>
            <a:r>
              <a:rPr lang="en-US" sz="2000" dirty="0" err="1"/>
              <a:t>unei</a:t>
            </a:r>
            <a:r>
              <a:rPr lang="en-US" sz="2000" dirty="0"/>
              <a:t> </a:t>
            </a:r>
            <a:r>
              <a:rPr lang="en-US" sz="2000" dirty="0" err="1"/>
              <a:t>munci</a:t>
            </a:r>
            <a:r>
              <a:rPr lang="en-US" sz="2000" dirty="0"/>
              <a:t>; nu are </a:t>
            </a:r>
            <a:r>
              <a:rPr lang="en-US" sz="2000" dirty="0" err="1"/>
              <a:t>loc</a:t>
            </a:r>
            <a:r>
              <a:rPr lang="en-US" sz="2000" dirty="0"/>
              <a:t> de </a:t>
            </a:r>
            <a:r>
              <a:rPr lang="en-US" sz="2000" dirty="0" err="1"/>
              <a:t>munca</a:t>
            </a:r>
            <a:r>
              <a:rPr lang="en-US" sz="2000" dirty="0"/>
              <a:t>, nu </a:t>
            </a:r>
            <a:r>
              <a:rPr lang="en-US" sz="2000" dirty="0" err="1"/>
              <a:t>realizeaza</a:t>
            </a:r>
            <a:r>
              <a:rPr lang="en-US" sz="2000" dirty="0"/>
              <a:t> </a:t>
            </a:r>
            <a:r>
              <a:rPr lang="en-US" sz="2000" dirty="0" err="1"/>
              <a:t>venituri</a:t>
            </a:r>
            <a:r>
              <a:rPr lang="en-US" sz="2000" dirty="0"/>
              <a:t> </a:t>
            </a:r>
            <a:r>
              <a:rPr lang="en-US" sz="2000" dirty="0" err="1"/>
              <a:t>sau</a:t>
            </a:r>
            <a:r>
              <a:rPr lang="en-US" sz="2000" dirty="0"/>
              <a:t> </a:t>
            </a:r>
            <a:r>
              <a:rPr lang="en-US" sz="2000" dirty="0" err="1"/>
              <a:t>realizeaza</a:t>
            </a:r>
            <a:r>
              <a:rPr lang="en-US" sz="2000" dirty="0"/>
              <a:t>, din </a:t>
            </a:r>
            <a:r>
              <a:rPr lang="en-US" sz="2000" dirty="0" err="1"/>
              <a:t>activita</a:t>
            </a:r>
            <a:r>
              <a:rPr lang="ro-RO" sz="2000" dirty="0"/>
              <a:t>t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autorizate</a:t>
            </a:r>
            <a:r>
              <a:rPr lang="en-US" sz="2000" dirty="0"/>
              <a:t> </a:t>
            </a:r>
            <a:r>
              <a:rPr lang="en-US" sz="2000" dirty="0" err="1"/>
              <a:t>potrivit</a:t>
            </a:r>
            <a:r>
              <a:rPr lang="en-US" sz="2000" dirty="0"/>
              <a:t> </a:t>
            </a:r>
            <a:r>
              <a:rPr lang="en-US" sz="2000" dirty="0" err="1"/>
              <a:t>legii</a:t>
            </a:r>
            <a:r>
              <a:rPr lang="en-US" sz="2000" dirty="0"/>
              <a:t>, </a:t>
            </a:r>
            <a:r>
              <a:rPr lang="en-US" sz="2000" dirty="0" err="1"/>
              <a:t>venituri</a:t>
            </a:r>
            <a:r>
              <a:rPr lang="en-US" sz="2000" dirty="0"/>
              <a:t> </a:t>
            </a:r>
            <a:r>
              <a:rPr lang="en-US" sz="2000" dirty="0" err="1"/>
              <a:t>mai</a:t>
            </a:r>
            <a:r>
              <a:rPr lang="en-US" sz="2000" dirty="0"/>
              <a:t> </a:t>
            </a:r>
            <a:r>
              <a:rPr lang="en-US" sz="2000" dirty="0" err="1"/>
              <a:t>mici</a:t>
            </a:r>
            <a:r>
              <a:rPr lang="en-US" sz="2000" dirty="0"/>
              <a:t> </a:t>
            </a:r>
            <a:r>
              <a:rPr lang="en-US" sz="2000" dirty="0" err="1"/>
              <a:t>decât</a:t>
            </a:r>
            <a:r>
              <a:rPr lang="en-US" sz="2000" dirty="0"/>
              <a:t> </a:t>
            </a:r>
            <a:r>
              <a:rPr lang="en-US" sz="2000" dirty="0" err="1"/>
              <a:t>valoarea</a:t>
            </a:r>
            <a:r>
              <a:rPr lang="en-US" sz="2000" dirty="0"/>
              <a:t> </a:t>
            </a:r>
            <a:r>
              <a:rPr lang="en-US" sz="2000" dirty="0" err="1"/>
              <a:t>indicatorului</a:t>
            </a:r>
            <a:r>
              <a:rPr lang="en-US" sz="2000" dirty="0"/>
              <a:t> social de </a:t>
            </a:r>
            <a:r>
              <a:rPr lang="en-US" sz="2000" dirty="0" err="1"/>
              <a:t>referin</a:t>
            </a:r>
            <a:r>
              <a:rPr lang="ro-RO" sz="2000" dirty="0"/>
              <a:t>t</a:t>
            </a:r>
            <a:r>
              <a:rPr lang="en-US" sz="2000" dirty="0"/>
              <a:t>a al </a:t>
            </a:r>
            <a:r>
              <a:rPr lang="en-US" sz="2000" dirty="0" err="1"/>
              <a:t>asigurarilor</a:t>
            </a:r>
            <a:r>
              <a:rPr lang="en-US" sz="2000" dirty="0"/>
              <a:t> </a:t>
            </a:r>
            <a:r>
              <a:rPr lang="en-US" sz="2000" dirty="0" err="1"/>
              <a:t>pentru</a:t>
            </a:r>
            <a:r>
              <a:rPr lang="en-US" sz="2000" dirty="0"/>
              <a:t> </a:t>
            </a:r>
            <a:r>
              <a:rPr lang="en-US" sz="2000" dirty="0" err="1"/>
              <a:t>somaj</a:t>
            </a:r>
            <a:r>
              <a:rPr lang="en-US" sz="2000" dirty="0"/>
              <a:t> </a:t>
            </a:r>
            <a:r>
              <a:rPr lang="en-US" sz="2000" dirty="0" err="1"/>
              <a:t>si</a:t>
            </a:r>
            <a:r>
              <a:rPr lang="en-US" sz="2000" dirty="0"/>
              <a:t> </a:t>
            </a:r>
            <a:r>
              <a:rPr lang="en-US" sz="2000" dirty="0" err="1"/>
              <a:t>stimularii</a:t>
            </a:r>
            <a:r>
              <a:rPr lang="en-US" sz="2000" dirty="0"/>
              <a:t> </a:t>
            </a:r>
            <a:r>
              <a:rPr lang="en-US" sz="2000" dirty="0" err="1"/>
              <a:t>ocuparii</a:t>
            </a:r>
            <a:r>
              <a:rPr lang="en-US" sz="2000" dirty="0"/>
              <a:t> </a:t>
            </a:r>
            <a:r>
              <a:rPr lang="en-US" sz="2000" dirty="0" err="1"/>
              <a:t>fortei</a:t>
            </a:r>
            <a:r>
              <a:rPr lang="en-US" sz="2000" dirty="0"/>
              <a:t> de </a:t>
            </a:r>
            <a:r>
              <a:rPr lang="en-US" sz="2000" dirty="0" err="1"/>
              <a:t>munca</a:t>
            </a:r>
            <a:r>
              <a:rPr lang="en-US" sz="2000" dirty="0"/>
              <a:t>, </a:t>
            </a:r>
            <a:r>
              <a:rPr lang="en-US" sz="2000" dirty="0" err="1"/>
              <a:t>în</a:t>
            </a:r>
            <a:r>
              <a:rPr lang="en-US" sz="2000" dirty="0"/>
              <a:t> </a:t>
            </a:r>
            <a:r>
              <a:rPr lang="en-US" sz="2000" dirty="0" err="1"/>
              <a:t>vigoare</a:t>
            </a:r>
            <a:r>
              <a:rPr lang="en-US" sz="2000" dirty="0"/>
              <a:t>; </a:t>
            </a:r>
            <a:r>
              <a:rPr lang="en-US" sz="2000" dirty="0" err="1"/>
              <a:t>este</a:t>
            </a:r>
            <a:r>
              <a:rPr lang="en-US" sz="2000" dirty="0"/>
              <a:t> </a:t>
            </a:r>
            <a:r>
              <a:rPr lang="en-US" sz="2000" dirty="0" err="1"/>
              <a:t>disponibila</a:t>
            </a:r>
            <a:r>
              <a:rPr lang="en-US" sz="2000" dirty="0"/>
              <a:t> </a:t>
            </a:r>
            <a:r>
              <a:rPr lang="en-US" sz="2000" dirty="0" err="1"/>
              <a:t>sa</a:t>
            </a:r>
            <a:r>
              <a:rPr lang="en-US" sz="2000" dirty="0"/>
              <a:t> </a:t>
            </a:r>
            <a:r>
              <a:rPr lang="en-US" sz="2000" dirty="0" err="1"/>
              <a:t>înceapa</a:t>
            </a:r>
            <a:r>
              <a:rPr lang="en-US" sz="2000" dirty="0"/>
              <a:t> </a:t>
            </a:r>
            <a:r>
              <a:rPr lang="en-US" sz="2000" dirty="0" err="1"/>
              <a:t>lucrul</a:t>
            </a:r>
            <a:r>
              <a:rPr lang="en-US" sz="2000" dirty="0"/>
              <a:t> </a:t>
            </a:r>
            <a:r>
              <a:rPr lang="en-US" sz="2000" dirty="0" err="1"/>
              <a:t>în</a:t>
            </a:r>
            <a:r>
              <a:rPr lang="en-US" sz="2000" dirty="0"/>
              <a:t> </a:t>
            </a:r>
            <a:r>
              <a:rPr lang="en-US" sz="2000" dirty="0" err="1"/>
              <a:t>perioada</a:t>
            </a:r>
            <a:r>
              <a:rPr lang="en-US" sz="2000" dirty="0"/>
              <a:t> </a:t>
            </a:r>
            <a:r>
              <a:rPr lang="en-US" sz="2000" dirty="0" err="1"/>
              <a:t>imediat</a:t>
            </a:r>
            <a:r>
              <a:rPr lang="en-US" sz="2000" dirty="0"/>
              <a:t> </a:t>
            </a:r>
            <a:r>
              <a:rPr lang="en-US" sz="2000" dirty="0" err="1"/>
              <a:t>urmatoare</a:t>
            </a:r>
            <a:r>
              <a:rPr lang="en-US" sz="2000" dirty="0"/>
              <a:t>, </a:t>
            </a:r>
            <a:r>
              <a:rPr lang="en-US" sz="2000" dirty="0" err="1"/>
              <a:t>daca</a:t>
            </a:r>
            <a:r>
              <a:rPr lang="en-US" sz="2000" dirty="0"/>
              <a:t> s-</a:t>
            </a:r>
            <a:r>
              <a:rPr lang="en-US" sz="2000" dirty="0" err="1"/>
              <a:t>ar</a:t>
            </a:r>
            <a:r>
              <a:rPr lang="en-US" sz="2000" dirty="0"/>
              <a:t> </a:t>
            </a:r>
            <a:r>
              <a:rPr lang="en-US" sz="2000" dirty="0" err="1"/>
              <a:t>gasi</a:t>
            </a:r>
            <a:r>
              <a:rPr lang="en-US" sz="2000" dirty="0"/>
              <a:t> un </a:t>
            </a:r>
            <a:r>
              <a:rPr lang="en-US" sz="2000" dirty="0" err="1"/>
              <a:t>loc</a:t>
            </a:r>
            <a:r>
              <a:rPr lang="en-US" sz="2000" dirty="0"/>
              <a:t> de </a:t>
            </a:r>
            <a:r>
              <a:rPr lang="en-US" sz="2000" dirty="0" err="1"/>
              <a:t>munca</a:t>
            </a:r>
            <a:r>
              <a:rPr lang="en-US" sz="2000" dirty="0"/>
              <a:t>; </a:t>
            </a:r>
          </a:p>
          <a:p>
            <a:pPr algn="just"/>
            <a:r>
              <a:rPr lang="en-US" sz="2000" dirty="0"/>
              <a:t>se </a:t>
            </a:r>
            <a:r>
              <a:rPr lang="en-US" sz="2000" dirty="0" err="1"/>
              <a:t>înregistreaza</a:t>
            </a:r>
            <a:r>
              <a:rPr lang="en-US" sz="2000" dirty="0"/>
              <a:t> la </a:t>
            </a:r>
            <a:r>
              <a:rPr lang="en-US" sz="2000" dirty="0" err="1"/>
              <a:t>agentia</a:t>
            </a:r>
            <a:r>
              <a:rPr lang="en-US" sz="2000" dirty="0"/>
              <a:t> </a:t>
            </a:r>
            <a:r>
              <a:rPr lang="en-US" sz="2000" dirty="0" err="1"/>
              <a:t>pentru</a:t>
            </a:r>
            <a:r>
              <a:rPr lang="en-US" sz="2000" dirty="0"/>
              <a:t> </a:t>
            </a:r>
            <a:r>
              <a:rPr lang="en-US" sz="2000" dirty="0" err="1"/>
              <a:t>ocuparea</a:t>
            </a:r>
            <a:r>
              <a:rPr lang="en-US" sz="2000" dirty="0"/>
              <a:t> </a:t>
            </a:r>
            <a:r>
              <a:rPr lang="en-US" sz="2000" dirty="0" err="1"/>
              <a:t>fortei</a:t>
            </a:r>
            <a:r>
              <a:rPr lang="en-US" sz="2000" dirty="0"/>
              <a:t> de </a:t>
            </a:r>
            <a:r>
              <a:rPr lang="en-US" sz="2000" dirty="0" err="1"/>
              <a:t>munca</a:t>
            </a:r>
            <a:r>
              <a:rPr lang="en-US" sz="2000" dirty="0"/>
              <a:t> </a:t>
            </a:r>
            <a:r>
              <a:rPr lang="en-US" sz="2000" dirty="0" err="1"/>
              <a:t>în</a:t>
            </a:r>
            <a:r>
              <a:rPr lang="en-US" sz="2000" dirty="0"/>
              <a:t> a </a:t>
            </a:r>
            <a:r>
              <a:rPr lang="en-US" sz="2000" dirty="0" err="1"/>
              <a:t>carei</a:t>
            </a:r>
            <a:r>
              <a:rPr lang="en-US" sz="2000" dirty="0"/>
              <a:t> </a:t>
            </a:r>
            <a:r>
              <a:rPr lang="en-US" sz="2000" dirty="0" err="1"/>
              <a:t>raza</a:t>
            </a:r>
            <a:r>
              <a:rPr lang="en-US" sz="2000" dirty="0"/>
              <a:t> </a:t>
            </a:r>
            <a:r>
              <a:rPr lang="en-US" sz="2000" dirty="0" err="1"/>
              <a:t>teritoriala</a:t>
            </a:r>
            <a:r>
              <a:rPr lang="en-US" sz="2000" dirty="0"/>
              <a:t> </a:t>
            </a:r>
            <a:r>
              <a:rPr lang="en-US" sz="2000" dirty="0" err="1"/>
              <a:t>îsi</a:t>
            </a:r>
            <a:r>
              <a:rPr lang="en-US" sz="2000" dirty="0"/>
              <a:t> are </a:t>
            </a:r>
            <a:r>
              <a:rPr lang="en-US" sz="2000" dirty="0" err="1"/>
              <a:t>domiciliul</a:t>
            </a:r>
            <a:r>
              <a:rPr lang="en-US" sz="2000" dirty="0"/>
              <a:t> </a:t>
            </a:r>
            <a:r>
              <a:rPr lang="en-US" sz="2000" dirty="0" err="1"/>
              <a:t>sau</a:t>
            </a:r>
            <a:r>
              <a:rPr lang="en-US" sz="2000" dirty="0"/>
              <a:t>, </a:t>
            </a:r>
            <a:r>
              <a:rPr lang="en-US" sz="2000" dirty="0" err="1"/>
              <a:t>dupa</a:t>
            </a:r>
            <a:r>
              <a:rPr lang="en-US" sz="2000" dirty="0"/>
              <a:t> </a:t>
            </a:r>
            <a:r>
              <a:rPr lang="en-US" sz="2000" dirty="0" err="1"/>
              <a:t>caz</a:t>
            </a:r>
            <a:r>
              <a:rPr lang="en-US" sz="2000" dirty="0"/>
              <a:t>, </a:t>
            </a:r>
            <a:r>
              <a:rPr lang="en-US" sz="2000" dirty="0" err="1"/>
              <a:t>resedinta</a:t>
            </a:r>
            <a:r>
              <a:rPr lang="en-US" sz="2000" dirty="0"/>
              <a:t> </a:t>
            </a:r>
            <a:r>
              <a:rPr lang="en-US" sz="2000" dirty="0" err="1"/>
              <a:t>ori</a:t>
            </a:r>
            <a:r>
              <a:rPr lang="en-US" sz="2000" dirty="0"/>
              <a:t> la alt </a:t>
            </a:r>
            <a:r>
              <a:rPr lang="en-US" sz="2000" dirty="0" err="1"/>
              <a:t>furnizor</a:t>
            </a:r>
            <a:r>
              <a:rPr lang="en-US" sz="2000" dirty="0"/>
              <a:t> de </a:t>
            </a:r>
            <a:r>
              <a:rPr lang="en-US" sz="2000" dirty="0" err="1"/>
              <a:t>servicii</a:t>
            </a:r>
            <a:r>
              <a:rPr lang="en-US" sz="2000" dirty="0"/>
              <a:t> de </a:t>
            </a:r>
            <a:r>
              <a:rPr lang="en-US" sz="2000" dirty="0" err="1"/>
              <a:t>ocupare</a:t>
            </a:r>
            <a:r>
              <a:rPr lang="en-US" sz="2000" dirty="0"/>
              <a:t>, care </a:t>
            </a:r>
            <a:r>
              <a:rPr lang="en-US" sz="2000" dirty="0" err="1"/>
              <a:t>functioneaza</a:t>
            </a:r>
            <a:r>
              <a:rPr lang="en-US" sz="2000" dirty="0"/>
              <a:t> </a:t>
            </a:r>
            <a:r>
              <a:rPr lang="en-US" sz="2000" dirty="0" err="1"/>
              <a:t>în</a:t>
            </a:r>
            <a:r>
              <a:rPr lang="en-US" sz="2000" dirty="0"/>
              <a:t> </a:t>
            </a:r>
            <a:r>
              <a:rPr lang="en-US" sz="2000" dirty="0" err="1"/>
              <a:t>conditiile</a:t>
            </a:r>
            <a:r>
              <a:rPr lang="en-US" sz="2000" dirty="0"/>
              <a:t> </a:t>
            </a:r>
            <a:r>
              <a:rPr lang="en-US" sz="2000" dirty="0" err="1"/>
              <a:t>prevazute</a:t>
            </a:r>
            <a:r>
              <a:rPr lang="en-US" sz="2000" dirty="0"/>
              <a:t> de </a:t>
            </a:r>
            <a:r>
              <a:rPr lang="en-US" sz="2000" dirty="0" err="1"/>
              <a:t>lege</a:t>
            </a:r>
            <a:r>
              <a:rPr lang="en-US" sz="2000" dirty="0"/>
              <a:t>, </a:t>
            </a:r>
            <a:r>
              <a:rPr lang="en-US" sz="2000" dirty="0" err="1"/>
              <a:t>în</a:t>
            </a:r>
            <a:r>
              <a:rPr lang="en-US" sz="2000" dirty="0"/>
              <a:t> </a:t>
            </a:r>
            <a:r>
              <a:rPr lang="en-US" sz="2000" dirty="0" err="1"/>
              <a:t>vederea</a:t>
            </a:r>
            <a:r>
              <a:rPr lang="en-US" sz="2000" dirty="0"/>
              <a:t> </a:t>
            </a:r>
            <a:r>
              <a:rPr lang="en-US" sz="2000" dirty="0" err="1"/>
              <a:t>obtinerii</a:t>
            </a:r>
            <a:r>
              <a:rPr lang="en-US" sz="2000" dirty="0"/>
              <a:t> </a:t>
            </a:r>
            <a:r>
              <a:rPr lang="en-US" sz="2000" dirty="0" err="1"/>
              <a:t>unui</a:t>
            </a:r>
            <a:r>
              <a:rPr lang="en-US" sz="2000" dirty="0"/>
              <a:t> </a:t>
            </a:r>
            <a:r>
              <a:rPr lang="en-US" sz="2000" dirty="0" err="1"/>
              <a:t>loc</a:t>
            </a:r>
            <a:r>
              <a:rPr lang="en-US" sz="2000" dirty="0"/>
              <a:t> de </a:t>
            </a:r>
            <a:r>
              <a:rPr lang="en-US" sz="2000" dirty="0" err="1"/>
              <a:t>munca</a:t>
            </a:r>
            <a:r>
              <a:rPr lang="en-US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136630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/>
              <a:t>Obiectivele</a:t>
            </a:r>
            <a:r>
              <a:rPr lang="en-US" b="1" dirty="0"/>
              <a:t> </a:t>
            </a:r>
            <a:r>
              <a:rPr lang="en-US" b="1" dirty="0" err="1"/>
              <a:t>specifice</a:t>
            </a:r>
            <a:r>
              <a:rPr lang="en-US" b="1" dirty="0"/>
              <a:t> ale </a:t>
            </a:r>
            <a:r>
              <a:rPr lang="en-US" b="1" dirty="0" err="1"/>
              <a:t>proiectului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8697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OBIECTIV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613891"/>
            <a:ext cx="10515600" cy="3563072"/>
          </a:xfrm>
        </p:spPr>
        <p:txBody>
          <a:bodyPr/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1. 1.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Cresterea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numarului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persoane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care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vor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beneficiaza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sprijin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cadrul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proiectelor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finantate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prin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POCU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prin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identificarea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inscrierea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201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persoane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grupul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tinta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al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proiectului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4065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OBIECTIV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244435"/>
            <a:ext cx="10515600" cy="3932527"/>
          </a:xfrm>
        </p:spPr>
        <p:txBody>
          <a:bodyPr/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2. 2.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Facilitatea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integrarii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piata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muncii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201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persoane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din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regiunile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S-V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Oltenia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Nord-Vest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prin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furnizarea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servicii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specializate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pentru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stimularea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ocuparii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din care 93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vor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gasi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un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loc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munca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ocupa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cont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propriu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6455055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108</TotalTime>
  <Words>4482</Words>
  <Application>Microsoft Office PowerPoint</Application>
  <PresentationFormat>Ecran lat</PresentationFormat>
  <Paragraphs>121</Paragraphs>
  <Slides>32</Slides>
  <Notes>0</Notes>
  <HiddenSlides>0</HiddenSlides>
  <MMClips>0</MMClips>
  <ScaleCrop>false</ScaleCrop>
  <HeadingPairs>
    <vt:vector size="6" baseType="variant">
      <vt:variant>
        <vt:lpstr>Fonturi utilizate</vt:lpstr>
      </vt:variant>
      <vt:variant>
        <vt:i4>4</vt:i4>
      </vt:variant>
      <vt:variant>
        <vt:lpstr>Temă</vt:lpstr>
      </vt:variant>
      <vt:variant>
        <vt:i4>1</vt:i4>
      </vt:variant>
      <vt:variant>
        <vt:lpstr>Titluri diapozitive</vt:lpstr>
      </vt:variant>
      <vt:variant>
        <vt:i4>32</vt:i4>
      </vt:variant>
    </vt:vector>
  </HeadingPairs>
  <TitlesOfParts>
    <vt:vector size="37" baseType="lpstr">
      <vt:lpstr>Arial</vt:lpstr>
      <vt:lpstr>Calibri</vt:lpstr>
      <vt:lpstr>Trebuchet MS</vt:lpstr>
      <vt:lpstr>Wingdings 3</vt:lpstr>
      <vt:lpstr>Facet</vt:lpstr>
      <vt:lpstr>RESTART - O noua sansa pentru someri si persoane inactive</vt:lpstr>
      <vt:lpstr>PARTENERIATUL</vt:lpstr>
      <vt:lpstr>Obiectivul general al proiectului</vt:lpstr>
      <vt:lpstr>Scopul proiectului </vt:lpstr>
      <vt:lpstr>DESCRIERE GRUP TINTA</vt:lpstr>
      <vt:lpstr>DESCRIERE GRUP TINTA</vt:lpstr>
      <vt:lpstr>Obiectivele specifice ale proiectului </vt:lpstr>
      <vt:lpstr>OBIECTIV 1</vt:lpstr>
      <vt:lpstr>OBIECTIV 2</vt:lpstr>
      <vt:lpstr>OBIECTIV 3</vt:lpstr>
      <vt:lpstr>OBIECTIV 4</vt:lpstr>
      <vt:lpstr>VALOAREA ADAUGATA ASUPRA GRUPULUI TINTA</vt:lpstr>
      <vt:lpstr>VALOAREA ADAUGATA ASUPRA GRUPULUI TINTA</vt:lpstr>
      <vt:lpstr>VALOAREA ADAUGATA ASUPRA  GRUPULUI TINTA</vt:lpstr>
      <vt:lpstr>IMPACTUL ESTIMAT ASUPRA GRUPULUI TINTA</vt:lpstr>
      <vt:lpstr>EGALITATE DE SANSE </vt:lpstr>
      <vt:lpstr>EGALITATE DE GEN </vt:lpstr>
      <vt:lpstr>NEDISCRIMINARE </vt:lpstr>
      <vt:lpstr>DEZVOLTAREA DURABILA </vt:lpstr>
      <vt:lpstr>A1.1.Selectarea si mentinerea grupului tinta care va participa la activitatile proiectului </vt:lpstr>
      <vt:lpstr>A2.Furnizare servicii specializate pentru stimularea ocuparii fortei de munca</vt:lpstr>
      <vt:lpstr>A2.2.Servicii de mediere a muncii </vt:lpstr>
      <vt:lpstr>A2.2.Servicii de mediere a muncii</vt:lpstr>
      <vt:lpstr>A3.Organizarea si derularea de programe de formare profesionala a adultilor </vt:lpstr>
      <vt:lpstr>A3.Organizarea si derularea de programe de formare profesionala a adultilor</vt:lpstr>
      <vt:lpstr>A4. Evaluarea si certificarea competentelor profesionale obtinute pe alte cai decat cele formale </vt:lpstr>
      <vt:lpstr>AT. Managementul proiectului</vt:lpstr>
      <vt:lpstr>AT. Managementul proiectului </vt:lpstr>
      <vt:lpstr>AT. Managementul proiectului </vt:lpstr>
      <vt:lpstr>Activitate: AT.Managementul proiectului </vt:lpstr>
      <vt:lpstr>AT2 Achizitii </vt:lpstr>
      <vt:lpstr>AT3 Informare si publicitate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Obiectivele specifice ale proiectului</dc:title>
  <dc:creator>dell</dc:creator>
  <cp:lastModifiedBy>Alina Ioana Marinoiu</cp:lastModifiedBy>
  <cp:revision>20</cp:revision>
  <dcterms:created xsi:type="dcterms:W3CDTF">2023-04-02T13:47:02Z</dcterms:created>
  <dcterms:modified xsi:type="dcterms:W3CDTF">2023-04-03T08:25:52Z</dcterms:modified>
</cp:coreProperties>
</file>