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2" r:id="rId4"/>
    <p:sldId id="285" r:id="rId5"/>
    <p:sldId id="281" r:id="rId6"/>
    <p:sldId id="286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1" r:id="rId22"/>
    <p:sldId id="272" r:id="rId23"/>
    <p:sldId id="287" r:id="rId24"/>
    <p:sldId id="273" r:id="rId25"/>
    <p:sldId id="288" r:id="rId26"/>
    <p:sldId id="274" r:id="rId27"/>
    <p:sldId id="275" r:id="rId28"/>
    <p:sldId id="276" r:id="rId29"/>
    <p:sldId id="277" r:id="rId30"/>
    <p:sldId id="278" r:id="rId31"/>
    <p:sldId id="279" r:id="rId32"/>
    <p:sldId id="28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95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8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3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4668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5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6701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2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62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1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6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8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3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1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8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9071-B144-404E-9893-B8F3D18328A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1425C7-1215-42BB-922A-6359BDF2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RESTART - O noua sansa pentru someri si</a:t>
            </a:r>
            <a:br>
              <a:rPr lang="it-IT" b="1" dirty="0"/>
            </a:br>
            <a:r>
              <a:rPr lang="en-US" b="1" dirty="0" err="1"/>
              <a:t>persoane</a:t>
            </a:r>
            <a:r>
              <a:rPr lang="en-US" b="1" dirty="0"/>
              <a:t> inactive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ro-RO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POCU/1080/3/16/157575</a:t>
            </a:r>
            <a:endParaRPr lang="en-US" dirty="0"/>
          </a:p>
        </p:txBody>
      </p:sp>
      <p:pic>
        <p:nvPicPr>
          <p:cNvPr id="2051" name="Picture 1">
            <a:extLst>
              <a:ext uri="{FF2B5EF4-FFF2-40B4-BE49-F238E27FC236}">
                <a16:creationId xmlns:a16="http://schemas.microsoft.com/office/drawing/2014/main" id="{B23FEDF2-0275-3D37-EDBD-15C57E681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273" y="263676"/>
            <a:ext cx="81597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6">
            <a:extLst>
              <a:ext uri="{FF2B5EF4-FFF2-40B4-BE49-F238E27FC236}">
                <a16:creationId xmlns:a16="http://schemas.microsoft.com/office/drawing/2014/main" id="{93882D00-2DEF-33F4-71D2-E76071760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673" y="263676"/>
            <a:ext cx="858837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ine 7" descr="sigla_guv_coroana_albastru">
            <a:extLst>
              <a:ext uri="{FF2B5EF4-FFF2-40B4-BE49-F238E27FC236}">
                <a16:creationId xmlns:a16="http://schemas.microsoft.com/office/drawing/2014/main" id="{98209E05-C872-9FCA-2D85-D5FAC4A39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610" y="27796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3D54B8F4-3066-39E8-C77B-09F4CB9CC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810" y="-19352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EEE678-9EFE-A15F-5654-E5D42A89B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810" y="2636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ro-RO" altLang="ro-R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</a:t>
            </a:r>
            <a:endParaRPr kumimoji="0" lang="ro-RO" altLang="ro-R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ro-RO" altLang="ro-R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2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OBIECTIV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9855"/>
            <a:ext cx="10515600" cy="3877108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3. 3.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Imbunatatirea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168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inactive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regiunile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SV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Oltenia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Nord-Vest,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(360 ore);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1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OBIECTIV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8255"/>
            <a:ext cx="10515600" cy="3978708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Recunoasterea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aferente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locurilor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33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inactive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regiunile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Oltenia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Nord-Vest,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intermediul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obtinute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26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VALOAREA ADAUGATA ASUPRA GRUPULUI TINTA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825625"/>
            <a:ext cx="11757890" cy="435133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FORMAREA PROFESIONALA: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Beneficiile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oferite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asigurarii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pachet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complex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dezvoltarea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profesionala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premisele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evolutia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pietei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putand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aspira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un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sustenabil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Proiectul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GT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privire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oportunitatile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profesionala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deficitara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acestora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ales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rural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asemenea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ofera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posibilitatea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 GT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fie direct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redefinirea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tehnicilor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metodelor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activitaii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intreprinderilor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angaja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acumuland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cunostinte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social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tehnologic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745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VALOAREA ADAUGATA ASUPRA GRUPULUI TINTA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746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INFORMAREA SI CONSILIEREA PROFESIONALA.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parte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necesitatile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sale.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derula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sesiuni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participant in parte, le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teste,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le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face 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recomandare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program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atitudini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comportamente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obtinerii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recomandarii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program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caruia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certificate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program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obtinute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3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710" y="5000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VALOAREA ADAUGATA ASUPRA </a:t>
            </a:r>
            <a:b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GRUPULUI TINTA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2145"/>
            <a:ext cx="10515600" cy="443345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ANGAJAREA: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masurilor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descrise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oferirea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tuturor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aceasta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serviciilor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</a:t>
            </a:r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aflate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vulnerabilitate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momentul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includerii</a:t>
            </a:r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Beneficiul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adus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acela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incredere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sine, de a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invata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fi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atunci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vorbeste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angajatori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angajarea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organizate</a:t>
            </a:r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premisele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gasirii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bine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platit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venit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adecvat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care face parte.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Angajarea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beneficiul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 al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acestor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gasirea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drumului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viata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deplin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aducerea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atat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comunitatii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contributiile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cat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resursele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suplimentare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avantajele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conferite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statutul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asigurari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deschiderea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societate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socializare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responsabilizare</a:t>
            </a:r>
            <a:r>
              <a:rPr lang="en-US" sz="5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etc.).</a:t>
            </a:r>
            <a:endParaRPr lang="en-US" sz="5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94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IMPACTUL ESTIMAT ASUPRA GRUPULUI TINTA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109" y="1825624"/>
            <a:ext cx="11471564" cy="4778375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Un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recrutate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sprijin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participarea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FPC,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masuri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integrate,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personalizate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201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putin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93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particiarii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serviciile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Acordarea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subventii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frecventarea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5 lei/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Acordarea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hrana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cursurilor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168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membru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grupului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tinta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masuri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personalizate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integrate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GT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aplicarea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bateriilor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teste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iecarui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participant </a:t>
            </a:r>
            <a:r>
              <a:rPr lang="ro-RO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emite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recomandare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anumit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curs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program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- 168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118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parte la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cursuri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- 33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programul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GT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traseul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ocupational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dobandite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calificarile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le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detin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necesitatile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pietei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indrumati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angajator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605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 DE SANSE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in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atat in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cat si in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acestuia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prevederile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202/2002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gen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celorlalte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management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GT.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GT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diferite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femeilor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barierele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gen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vizeaza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constientizarea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instruirea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diferitele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meserii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prevede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sprijinirea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201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constientizarea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Este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prevazuta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secundare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nediscriminarea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3.1,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GT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sesiunile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asemenea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accentul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7717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 DE GEN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abordeaza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sale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vigoare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combat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inegalitate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deosebire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excludere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restrictie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preferinta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rasa,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etnie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varsta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handicap,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convingeri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apartenenta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defavorizata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are ca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restrangerea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inlaturarea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recunoasterii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folosintei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exercitarii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drepturilor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libertatilor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drepturilor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recunoscute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domeniul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politic, economic, social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cultural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domenii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echilibrata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apartinatoare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diferitelor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constientizarea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acestora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35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NEDISCRIMINARE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45" y="1394691"/>
            <a:ext cx="10808855" cy="517236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nondiscriminatoriu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vizand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incluziunea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inactive, cu accent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dizabilitati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onae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varstnice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constituirea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GT,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prevazut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workshop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nediscriminarea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workshop la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GT.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raspunde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incluziunea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dizabilitati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(2014 – 2020),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respectiv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Capitolului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VII.4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are ca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obiectiv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general: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dizabilitati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un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deschis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incluziv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accesibil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atât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cât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concomitent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efectiv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sprijin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cresterea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Totodata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atentie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deosebita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existentei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accesibilizarii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spatiilor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derula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ales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tuturor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prevazute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secundare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nediscriminarea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GT,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caruia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accent inclusive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nediscriminatoriu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dizabilitati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72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 DURABILA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327" y="1394690"/>
            <a:ext cx="11573164" cy="515389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sale,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ales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legate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echipamente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are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normelor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legate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reglementate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echipamentele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achizitionate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emisiilor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CO2;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introduce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legate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inconjurator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parteneriatului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printarea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preponderenta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alb-negru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fata-verso,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color.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caz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altfel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tehnicile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cunostintele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referitoare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tehnicile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prevenire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deteriorarii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Schimbarea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mentalitatii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cresterea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constiintei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propunandu-si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cultive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GT.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alocat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acumularii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domeniul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secundare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accentuandu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consumabile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derularea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reciclate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reciclabile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secundare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prestatorul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0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PARTENERIATUL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  <a:p>
            <a:pPr algn="just"/>
            <a:r>
              <a:rPr lang="en-US" b="1" dirty="0"/>
              <a:t>FEDERATIA PATRONATELOR ÎNTREPRINDERILOR DE LA MICI LA MARI F-PIMM;</a:t>
            </a:r>
          </a:p>
          <a:p>
            <a:pPr algn="just"/>
            <a:r>
              <a:rPr lang="it-IT" b="1" dirty="0"/>
              <a:t>ASOCIATIA ASISTENTILOR SOCIALI PROFESIONISTI PROSOCIAL; 	</a:t>
            </a:r>
          </a:p>
          <a:p>
            <a:pPr algn="just"/>
            <a:r>
              <a:rPr lang="it-IT" b="1" dirty="0"/>
              <a:t>A &amp; C PROIECTE ŞI CONSULTANŢĂ MANAGERIALĂ SRL.	</a:t>
            </a:r>
          </a:p>
          <a:p>
            <a:pPr algn="just"/>
            <a:r>
              <a:rPr lang="en-US" dirty="0" err="1"/>
              <a:t>Perioada</a:t>
            </a:r>
            <a:r>
              <a:rPr lang="en-US" dirty="0"/>
              <a:t> de </a:t>
            </a:r>
            <a:r>
              <a:rPr lang="en-US" dirty="0" err="1"/>
              <a:t>implementare</a:t>
            </a:r>
            <a:r>
              <a:rPr lang="en-US" dirty="0"/>
              <a:t> a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b="1" dirty="0"/>
              <a:t>12 </a:t>
            </a:r>
            <a:r>
              <a:rPr lang="en-US" b="1" dirty="0" err="1"/>
              <a:t>luni</a:t>
            </a:r>
            <a:r>
              <a:rPr lang="en-US" dirty="0"/>
              <a:t>, </a:t>
            </a:r>
            <a:r>
              <a:rPr lang="en-US" dirty="0" err="1"/>
              <a:t>respectiv</a:t>
            </a:r>
            <a:r>
              <a:rPr lang="en-US" dirty="0"/>
              <a:t> </a:t>
            </a:r>
            <a:r>
              <a:rPr lang="it-IT" dirty="0"/>
              <a:t>intre data </a:t>
            </a:r>
            <a:r>
              <a:rPr lang="it-IT" b="1" dirty="0"/>
              <a:t>03.01.2023 </a:t>
            </a:r>
            <a:r>
              <a:rPr lang="it-IT" dirty="0"/>
              <a:t>si data </a:t>
            </a:r>
            <a:r>
              <a:rPr lang="it-IT" b="1" dirty="0"/>
              <a:t>31.12.2023 </a:t>
            </a:r>
            <a:endParaRPr lang="en-US" dirty="0"/>
          </a:p>
          <a:p>
            <a:pPr algn="just"/>
            <a:r>
              <a:rPr lang="pt-BR" dirty="0"/>
              <a:t>Valoarea totală a Contractului de Finanțare este de </a:t>
            </a:r>
            <a:r>
              <a:rPr lang="pt-BR" b="1" dirty="0"/>
              <a:t>3.187.775,54 lei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33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365125"/>
            <a:ext cx="11222182" cy="132556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A1.1.Selectarea </a:t>
            </a:r>
            <a:r>
              <a:rPr lang="en-US" sz="32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mentinerea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grupului</a:t>
            </a:r>
            <a:b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tinta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32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activitatile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Calibri" panose="020F0502020204030204" pitchFamily="34" charset="0"/>
              </a:rPr>
              <a:t>proiectului</a:t>
            </a:r>
            <a:b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597891"/>
            <a:ext cx="11545455" cy="503381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inscrierea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interesate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oportunitatile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actiunilor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oportunitatilor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selectate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someri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inactive, cu accent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somerii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lucratorii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varstnici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(55-64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dizabilitati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scazut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domiciliul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resedinta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intr-unul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judetele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regiuni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Nord-Vest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Vest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Oltenia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selectat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respectarea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conceptelor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indiferent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sex,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rasa,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nationalitate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etnie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limba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convingeri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o-RO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vârsta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handicap,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boala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cronica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necontagioasa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infectare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HIV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apartenenta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o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defavorizata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6646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A2.Furnizare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specializate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stimularea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ocuparii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fortei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825625"/>
            <a:ext cx="10938164" cy="475066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intreg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sprijin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carierei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parcursul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vizeaza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concrete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orientarea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desfasurata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conformitate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prevederile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nr.76/2002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somaj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ocuparii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completarile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ulterioare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tuturor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sedinte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 individual, fie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recomandarile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69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A2.2.Servicii de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4907"/>
            <a:ext cx="8596668" cy="457645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inceputul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mediatorul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desfasurata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prevederile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nr.76/2002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somaj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completarile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ulterioare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adresata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tuturor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GT al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Angajatorii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angajeaza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teritoriale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 ANOFM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subventiile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76 din 16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ianuarie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somaj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modificarile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completarile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ulterioare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56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A2.2.Servicii de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394691"/>
            <a:ext cx="11591636" cy="519083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93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GT.</a:t>
            </a:r>
            <a:endParaRPr lang="en-US" sz="8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o-RO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tehnica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menita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vina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sprijinul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angajatorilor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aflate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cautarea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8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 art. 57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1) lit. a) din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76/2002, „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Cresterea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cautarea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’’ se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realizeaza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furnizorii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sectorul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acreditati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conditiile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exprima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realizeaza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concordanta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ofertei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cererea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pornind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cunoasterea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nevoilor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cantitative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calitative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agentilor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caracteristicilor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potentialului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somerilor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ro-RO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ansamblului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relatiilor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posibilitatilor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actiune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Serviciile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mediere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plasare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rolul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face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legatura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locurile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cautarea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au ca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asadar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implicit,</a:t>
            </a:r>
            <a:r>
              <a:rPr lang="en-US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ocuparea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8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83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8836"/>
            <a:ext cx="10515600" cy="7758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A3.Organizarea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derularea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adultilor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3745"/>
            <a:ext cx="10515600" cy="380321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abilitatilor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inscrise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GT se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adaptate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nevoilor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GT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solicitarilor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angajatorilor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desfasura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perioada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timp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stabilita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disponibilitatea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beneficiarilor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parte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teoretica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asigurarea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derulari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adecvate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definitiva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imbunatati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organizare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aceasta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168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reprezentand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83,58% din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numarul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total de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beneficiaza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sprijin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1522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A3.Organizarea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derularea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73" y="1825625"/>
            <a:ext cx="11296072" cy="475990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nevoi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persoanele din GT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oportunitatile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ulterior,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urmatoarele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o-RO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onstructii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turism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textile,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respectiv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2: Confectioner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asamblor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articole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textile/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Lucrator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structure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Bucatar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Ajutor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bucatar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Lucrator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comercial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fi restrictive.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angajatori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domeniile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am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regiunile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ocupatiile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mentionate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reiese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nevoi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urmatoarele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2: Confectioner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asamblor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articole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textile/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Lucrator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structure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Bucatar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Ajutor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bucatar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Ospatar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Lucrator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comercial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Solicitant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6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1127"/>
            <a:ext cx="10515600" cy="10995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A4.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obtinute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formale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73" y="1825625"/>
            <a:ext cx="11406909" cy="464906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A4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gestionata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P2 care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Centru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autorizat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acreditat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conform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Ordinului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Ministrului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Educatiei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Cercetarii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Ministrului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Solidaritatii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Familiei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4.543/468/2004, cu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modificarile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completarile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ulterioare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derularii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sesiunilor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resursele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anume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autorizatii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orarul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alt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detaliu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necesar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conformitate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necesitatea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analizei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parteneriat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s-au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urmatoarele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certificarea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obtinute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turism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textile,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procesarea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alimentelor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bauturilor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sanatate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7506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748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AT.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Managementul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440874"/>
            <a:ext cx="11277599" cy="506152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cuprinde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actiuni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constituirea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actiuni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cerintele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cerintele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mecanismul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cererilor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rambursare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revizuit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reprogramate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perioada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incepere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Graficul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schema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resurse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termene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perioada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inceperii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mobilizarii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coordona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fiind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acestora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raspunsul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actiune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atinse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asumati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asemenea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pot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concordanta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nevoile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11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1126"/>
            <a:ext cx="10515600" cy="74814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AT.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Managementul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339273"/>
            <a:ext cx="11425382" cy="520007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intalniri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trimestriale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semnalarii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eventualelor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intarzieri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eventualele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pot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mod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eficient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management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impreuna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diverse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domenii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sfera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set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management,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externa,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incarcare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mysmis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control,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intalniri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management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intalni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intalniri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51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AT.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Managementul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459344"/>
            <a:ext cx="11637818" cy="5190837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Controlul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management are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responsabilitatea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elaborarii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Planului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management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control. In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eficientizarii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o-RO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ex.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livrabile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tipuri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unitara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controlabila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identificabila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Managerul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coordona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superviza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se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desfasoara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Coordonator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Partener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Manager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sarcina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colecta</a:t>
            </a:r>
            <a:r>
              <a:rPr lang="en-US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informatiile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a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incadrarea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resurse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a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centraliza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periodice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a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sedinte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lucru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cate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necesar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asemenea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membru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echipei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coordonare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obligatia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periodic la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personalului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aflat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subordine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asigurarii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calitatii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proceselor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echipei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atributii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priveste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pornind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intocmirea</a:t>
            </a:r>
            <a:r>
              <a:rPr lang="en-US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propriilor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rapoarte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continuand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colectarea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asumarea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livrabilelor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produse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8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09436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Obiectivul general al proiectului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709" y="2807710"/>
            <a:ext cx="10012218" cy="3639272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Obiectiv general: Promovarea unei ocupari sustenabile si de calitate a minim 201 someri si persoane inactive, cu accent pe somerii de </a:t>
            </a:r>
            <a:r>
              <a:rPr lang="en-US" sz="2800" dirty="0" err="1"/>
              <a:t>lunga</a:t>
            </a:r>
            <a:r>
              <a:rPr lang="en-US" sz="2800" dirty="0"/>
              <a:t> </a:t>
            </a:r>
            <a:r>
              <a:rPr lang="en-US" sz="2800" dirty="0" err="1"/>
              <a:t>durata</a:t>
            </a:r>
            <a:r>
              <a:rPr lang="en-US" sz="2800" dirty="0"/>
              <a:t>, </a:t>
            </a:r>
            <a:r>
              <a:rPr lang="en-US" sz="2800" dirty="0" err="1"/>
              <a:t>lucratorii</a:t>
            </a:r>
            <a:r>
              <a:rPr lang="en-US" sz="2800" dirty="0"/>
              <a:t> </a:t>
            </a:r>
            <a:r>
              <a:rPr lang="en-US" sz="2800" dirty="0" err="1"/>
              <a:t>varstnici</a:t>
            </a:r>
            <a:r>
              <a:rPr lang="en-US" sz="2800" dirty="0"/>
              <a:t> (55-64 </a:t>
            </a:r>
            <a:r>
              <a:rPr lang="en-US" sz="2800" dirty="0" err="1"/>
              <a:t>ani</a:t>
            </a:r>
            <a:r>
              <a:rPr lang="en-US" sz="2800" dirty="0"/>
              <a:t>), </a:t>
            </a:r>
            <a:r>
              <a:rPr lang="en-US" sz="2800" dirty="0" err="1"/>
              <a:t>persoanelor</a:t>
            </a:r>
            <a:r>
              <a:rPr lang="en-US" sz="2800" dirty="0"/>
              <a:t> cu </a:t>
            </a:r>
            <a:r>
              <a:rPr lang="en-US" sz="2800" dirty="0" err="1"/>
              <a:t>dizabilitati</a:t>
            </a:r>
            <a:r>
              <a:rPr lang="en-US" sz="2800" dirty="0"/>
              <a:t>, </a:t>
            </a:r>
            <a:r>
              <a:rPr lang="en-US" sz="2800" dirty="0" err="1"/>
              <a:t>persoanelor</a:t>
            </a:r>
            <a:r>
              <a:rPr lang="en-US" sz="2800" dirty="0"/>
              <a:t> cu </a:t>
            </a:r>
            <a:r>
              <a:rPr lang="en-US" sz="2800" dirty="0" err="1"/>
              <a:t>nivel</a:t>
            </a:r>
            <a:r>
              <a:rPr lang="en-US" sz="2800" dirty="0"/>
              <a:t> </a:t>
            </a:r>
            <a:r>
              <a:rPr lang="en-US" sz="2800" dirty="0" err="1"/>
              <a:t>redus</a:t>
            </a:r>
            <a:r>
              <a:rPr lang="en-US" sz="2800" dirty="0"/>
              <a:t> de </a:t>
            </a:r>
            <a:r>
              <a:rPr lang="en-US" sz="2800" dirty="0" err="1"/>
              <a:t>educatie</a:t>
            </a:r>
            <a:r>
              <a:rPr lang="en-US" sz="2800" dirty="0"/>
              <a:t>, din </a:t>
            </a:r>
            <a:r>
              <a:rPr lang="en-US" sz="2800" dirty="0" err="1"/>
              <a:t>regiunea</a:t>
            </a:r>
            <a:r>
              <a:rPr lang="en-US" sz="2800" dirty="0"/>
              <a:t> SV </a:t>
            </a:r>
            <a:r>
              <a:rPr lang="en-US" sz="2800" dirty="0" err="1"/>
              <a:t>Oltenia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it-IT" sz="2800" dirty="0"/>
              <a:t>Nord-Vest, sprijinirea mobilitatii acestora prin actiuni complexe de consiliere si mediere a muncii, formare, evaluare de competente.</a:t>
            </a:r>
          </a:p>
        </p:txBody>
      </p:sp>
    </p:spTree>
    <p:extLst>
      <p:ext uri="{BB962C8B-B14F-4D97-AF65-F5344CB8AC3E}">
        <p14:creationId xmlns:p14="http://schemas.microsoft.com/office/powerpoint/2010/main" val="211406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AT.Managementul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lunara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colectate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rapoartelor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intocmit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calendarul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depunere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cererilor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prefinantare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cererilor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cererilor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rambursare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aferente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acestora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cererilor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rambursare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clasice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Calendarul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revizuit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trimestrial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management,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schimbarile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pot produce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timpul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ex.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instructiuni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AM/ OI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80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AT2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Achizitii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219200"/>
            <a:ext cx="11674764" cy="521854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cuprinde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revizuirea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lansarea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incheierea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consumabilelor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echipamentelor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achizitie</a:t>
            </a:r>
            <a:r>
              <a:rPr lang="ro-R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demersurilor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atribuire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incheiere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acestora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desemnati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fi,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asemenea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explicate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guverneze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Nediscriminarea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Recunoasterea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reciproca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Proportionalitatea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Eficienta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utlizarii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fondurilor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Asumarea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raspunderii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ultimele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desfasura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vigoare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1284/ 08.08.2016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Fondurilor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aprobarea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competitive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aplicabile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solicitantilor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POCU 2014-2020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3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AT3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publicitate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71418"/>
            <a:ext cx="11794836" cy="565265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desfasura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perioada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derulare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cuprinde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2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conferinte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2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site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pagina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conferinte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elaborate 2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conferinta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inceputul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conferinta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evenimente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minim 20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reprezentanti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reprezentanti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antreprenoriat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afaceri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reprezentanti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insitutiilor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AJOFM,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etc..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vizibilitati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elaborate,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tiparite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50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(pliant,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carnetel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pix) -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A3, 3 roll-up 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prevazute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ghid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A3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afisat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sediul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 roll-up.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sprijinul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FSE,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formularele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finantare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referitoare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certificate,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include 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mentiune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faptul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operatiunea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sprijinita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FSE.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vizuala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logo, slogan, conform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Vizuala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1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Scopul proiectului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Scopul proiectului: facilitarea insertiei pe piata muncii si ocuparii durabile a minim 201 someri someri si persoane inactive, cu accent pe </a:t>
            </a:r>
            <a:r>
              <a:rPr lang="en-US" sz="2000" dirty="0" err="1"/>
              <a:t>somerii</a:t>
            </a:r>
            <a:r>
              <a:rPr lang="en-US" sz="2000" dirty="0"/>
              <a:t> de </a:t>
            </a:r>
            <a:r>
              <a:rPr lang="en-US" sz="2000" dirty="0" err="1"/>
              <a:t>lunga</a:t>
            </a:r>
            <a:r>
              <a:rPr lang="en-US" sz="2000" dirty="0"/>
              <a:t> </a:t>
            </a:r>
            <a:r>
              <a:rPr lang="en-US" sz="2000" dirty="0" err="1"/>
              <a:t>durata</a:t>
            </a:r>
            <a:r>
              <a:rPr lang="en-US" sz="2000" dirty="0"/>
              <a:t>, </a:t>
            </a:r>
            <a:r>
              <a:rPr lang="en-US" sz="2000" dirty="0" err="1"/>
              <a:t>lucratorii</a:t>
            </a:r>
            <a:r>
              <a:rPr lang="en-US" sz="2000" dirty="0"/>
              <a:t> </a:t>
            </a:r>
            <a:r>
              <a:rPr lang="en-US" sz="2000" dirty="0" err="1"/>
              <a:t>varstnici</a:t>
            </a:r>
            <a:r>
              <a:rPr lang="en-US" sz="2000" dirty="0"/>
              <a:t> (55-64 </a:t>
            </a:r>
            <a:r>
              <a:rPr lang="en-US" sz="2000" dirty="0" err="1"/>
              <a:t>ani</a:t>
            </a:r>
            <a:r>
              <a:rPr lang="en-US" sz="2000" dirty="0"/>
              <a:t>), </a:t>
            </a:r>
            <a:r>
              <a:rPr lang="en-US" sz="2000" dirty="0" err="1"/>
              <a:t>persoanelor</a:t>
            </a:r>
            <a:r>
              <a:rPr lang="en-US" sz="2000" dirty="0"/>
              <a:t> cu </a:t>
            </a:r>
            <a:r>
              <a:rPr lang="en-US" sz="2000" dirty="0" err="1"/>
              <a:t>dizabilitati</a:t>
            </a:r>
            <a:r>
              <a:rPr lang="en-US" sz="2000" dirty="0"/>
              <a:t>, </a:t>
            </a:r>
            <a:r>
              <a:rPr lang="en-US" sz="2000" dirty="0" err="1"/>
              <a:t>persoanelor</a:t>
            </a:r>
            <a:r>
              <a:rPr lang="en-US" sz="2000" dirty="0"/>
              <a:t> cu </a:t>
            </a:r>
            <a:r>
              <a:rPr lang="en-US" sz="2000" dirty="0" err="1"/>
              <a:t>nivel</a:t>
            </a:r>
            <a:r>
              <a:rPr lang="en-US" sz="2000" dirty="0"/>
              <a:t> </a:t>
            </a:r>
            <a:r>
              <a:rPr lang="en-US" sz="2000" dirty="0" err="1"/>
              <a:t>redus</a:t>
            </a:r>
            <a:r>
              <a:rPr lang="en-US" sz="2000" dirty="0"/>
              <a:t> de </a:t>
            </a:r>
            <a:r>
              <a:rPr lang="en-US" sz="2000" dirty="0" err="1"/>
              <a:t>educatie</a:t>
            </a:r>
            <a:r>
              <a:rPr lang="en-US" sz="2000" dirty="0"/>
              <a:t>, din </a:t>
            </a:r>
            <a:r>
              <a:rPr lang="en-US" sz="2000" dirty="0" err="1"/>
              <a:t>regiunea</a:t>
            </a:r>
            <a:r>
              <a:rPr lang="en-US" sz="2000" dirty="0"/>
              <a:t> SV </a:t>
            </a:r>
            <a:r>
              <a:rPr lang="it-IT" sz="2000" dirty="0"/>
              <a:t>Oltenia si Nord-Vest, prin masuri personalizate si integrate cum sunt: servicii specializate pentru stimularea ocuparii pentru minim 201 </a:t>
            </a:r>
            <a:r>
              <a:rPr lang="en-US" sz="2000" dirty="0" err="1"/>
              <a:t>persoane</a:t>
            </a:r>
            <a:r>
              <a:rPr lang="en-US" sz="2000" dirty="0"/>
              <a:t> din GT, </a:t>
            </a:r>
            <a:r>
              <a:rPr lang="en-US" sz="2000" dirty="0" err="1"/>
              <a:t>servicii</a:t>
            </a:r>
            <a:r>
              <a:rPr lang="en-US" sz="2000" dirty="0"/>
              <a:t> de </a:t>
            </a:r>
            <a:r>
              <a:rPr lang="en-US" sz="2000" dirty="0" err="1"/>
              <a:t>formare</a:t>
            </a:r>
            <a:r>
              <a:rPr lang="en-US" sz="2000" dirty="0"/>
              <a:t> </a:t>
            </a:r>
            <a:r>
              <a:rPr lang="en-US" sz="2000" dirty="0" err="1"/>
              <a:t>profesionala</a:t>
            </a:r>
            <a:r>
              <a:rPr lang="en-US" sz="2000" dirty="0"/>
              <a:t> </a:t>
            </a:r>
            <a:r>
              <a:rPr lang="en-US" sz="2000" dirty="0" err="1"/>
              <a:t>cursuri</a:t>
            </a:r>
            <a:r>
              <a:rPr lang="en-US" sz="2000" dirty="0"/>
              <a:t> </a:t>
            </a:r>
            <a:r>
              <a:rPr lang="en-US" sz="2000" dirty="0" err="1"/>
              <a:t>calificare</a:t>
            </a:r>
            <a:r>
              <a:rPr lang="en-US" sz="2000" dirty="0"/>
              <a:t> </a:t>
            </a:r>
            <a:r>
              <a:rPr lang="en-US" sz="2000" dirty="0" err="1"/>
              <a:t>nivel</a:t>
            </a:r>
            <a:r>
              <a:rPr lang="en-US" sz="2000" dirty="0"/>
              <a:t> 2 </a:t>
            </a:r>
            <a:r>
              <a:rPr lang="en-US" sz="2000" dirty="0" err="1"/>
              <a:t>pentru</a:t>
            </a:r>
            <a:r>
              <a:rPr lang="en-US" sz="2000" dirty="0"/>
              <a:t> 168 </a:t>
            </a:r>
            <a:r>
              <a:rPr lang="en-US" sz="2000" dirty="0" err="1"/>
              <a:t>persoane</a:t>
            </a:r>
            <a:r>
              <a:rPr lang="en-US" sz="2000" dirty="0"/>
              <a:t> din GT, </a:t>
            </a:r>
            <a:r>
              <a:rPr lang="en-US" sz="2000" dirty="0" err="1"/>
              <a:t>servicii</a:t>
            </a:r>
            <a:r>
              <a:rPr lang="en-US" sz="2000" dirty="0"/>
              <a:t> de </a:t>
            </a:r>
            <a:r>
              <a:rPr lang="en-US" sz="2000" dirty="0" err="1"/>
              <a:t>evaluare</a:t>
            </a:r>
            <a:r>
              <a:rPr lang="en-US" sz="2000" dirty="0"/>
              <a:t> </a:t>
            </a:r>
            <a:r>
              <a:rPr lang="en-US" sz="2000" dirty="0" err="1"/>
              <a:t>competente</a:t>
            </a:r>
            <a:r>
              <a:rPr lang="en-US" sz="2000" dirty="0"/>
              <a:t> </a:t>
            </a:r>
            <a:r>
              <a:rPr lang="en-US" sz="2000" dirty="0" err="1"/>
              <a:t>profesionale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33 </a:t>
            </a:r>
            <a:r>
              <a:rPr lang="en-US" sz="2000" dirty="0" err="1"/>
              <a:t>persoane</a:t>
            </a:r>
            <a:r>
              <a:rPr lang="en-US" sz="2000" dirty="0"/>
              <a:t> din GT.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1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8328"/>
          </a:xfrm>
        </p:spPr>
        <p:txBody>
          <a:bodyPr>
            <a:normAutofit/>
          </a:bodyPr>
          <a:lstStyle/>
          <a:p>
            <a:r>
              <a:rPr lang="en-US" sz="4800" b="1" dirty="0"/>
              <a:t>DESCRIERE GRUP TINTA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436" y="2641599"/>
            <a:ext cx="9947564" cy="3796145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Grupul</a:t>
            </a:r>
            <a:r>
              <a:rPr lang="en-US" sz="2800" dirty="0"/>
              <a:t> </a:t>
            </a:r>
            <a:r>
              <a:rPr lang="en-US" sz="2800" dirty="0" err="1"/>
              <a:t>tinta</a:t>
            </a:r>
            <a:r>
              <a:rPr lang="en-US" sz="2800" dirty="0"/>
              <a:t> </a:t>
            </a:r>
            <a:r>
              <a:rPr lang="en-US" sz="2800" dirty="0" err="1"/>
              <a:t>vizat</a:t>
            </a:r>
            <a:r>
              <a:rPr lang="en-US" sz="2800" dirty="0"/>
              <a:t> de </a:t>
            </a:r>
            <a:r>
              <a:rPr lang="en-US" sz="2800" dirty="0" err="1"/>
              <a:t>acest</a:t>
            </a:r>
            <a:r>
              <a:rPr lang="en-US" sz="2800" dirty="0"/>
              <a:t> </a:t>
            </a:r>
            <a:r>
              <a:rPr lang="en-US" sz="2800" dirty="0" err="1"/>
              <a:t>proiect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format din </a:t>
            </a:r>
            <a:r>
              <a:rPr lang="en-US" sz="2800" dirty="0" err="1"/>
              <a:t>someri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persoane</a:t>
            </a:r>
            <a:r>
              <a:rPr lang="en-US" sz="2800" dirty="0"/>
              <a:t> inactive, cu accent </a:t>
            </a:r>
            <a:r>
              <a:rPr lang="en-US" sz="2800" dirty="0" err="1"/>
              <a:t>pe</a:t>
            </a:r>
            <a:r>
              <a:rPr lang="en-US" sz="2800" dirty="0"/>
              <a:t> </a:t>
            </a:r>
            <a:r>
              <a:rPr lang="en-US" sz="2800" dirty="0" err="1"/>
              <a:t>somerii</a:t>
            </a:r>
            <a:r>
              <a:rPr lang="en-US" sz="2800" dirty="0"/>
              <a:t> de </a:t>
            </a:r>
            <a:r>
              <a:rPr lang="en-US" sz="2800" dirty="0" err="1"/>
              <a:t>lunga</a:t>
            </a:r>
            <a:br>
              <a:rPr lang="en-US" sz="2800" dirty="0"/>
            </a:br>
            <a:r>
              <a:rPr lang="en-US" sz="2800" dirty="0" err="1"/>
              <a:t>durata</a:t>
            </a:r>
            <a:r>
              <a:rPr lang="en-US" sz="2800" dirty="0"/>
              <a:t>, </a:t>
            </a:r>
            <a:r>
              <a:rPr lang="en-US" sz="2800" dirty="0" err="1"/>
              <a:t>lucratorii</a:t>
            </a:r>
            <a:r>
              <a:rPr lang="en-US" sz="2800" dirty="0"/>
              <a:t> </a:t>
            </a:r>
            <a:r>
              <a:rPr lang="en-US" sz="2800" dirty="0" err="1"/>
              <a:t>varstnici</a:t>
            </a:r>
            <a:r>
              <a:rPr lang="en-US" sz="2800" dirty="0"/>
              <a:t> (55-64 </a:t>
            </a:r>
            <a:r>
              <a:rPr lang="en-US" sz="2800" dirty="0" err="1"/>
              <a:t>ani</a:t>
            </a:r>
            <a:r>
              <a:rPr lang="en-US" sz="2800" dirty="0"/>
              <a:t>), </a:t>
            </a:r>
            <a:r>
              <a:rPr lang="en-US" sz="2800" dirty="0" err="1"/>
              <a:t>persoane</a:t>
            </a:r>
            <a:r>
              <a:rPr lang="en-US" sz="2800" dirty="0"/>
              <a:t> cu </a:t>
            </a:r>
            <a:r>
              <a:rPr lang="en-US" sz="2800" dirty="0" err="1"/>
              <a:t>dizabilitati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pers</a:t>
            </a:r>
            <a:r>
              <a:rPr lang="en-US" sz="2800" dirty="0"/>
              <a:t> cu </a:t>
            </a:r>
            <a:r>
              <a:rPr lang="en-US" sz="2800" dirty="0" err="1"/>
              <a:t>nivel</a:t>
            </a:r>
            <a:r>
              <a:rPr lang="en-US" sz="2800" dirty="0"/>
              <a:t> </a:t>
            </a:r>
            <a:r>
              <a:rPr lang="en-US" sz="2800" dirty="0" err="1"/>
              <a:t>redus</a:t>
            </a:r>
            <a:r>
              <a:rPr lang="en-US" sz="2800" dirty="0"/>
              <a:t> de </a:t>
            </a:r>
            <a:r>
              <a:rPr lang="en-US" sz="2800" dirty="0" err="1"/>
              <a:t>educatie</a:t>
            </a:r>
            <a:r>
              <a:rPr lang="en-US" sz="2800" dirty="0"/>
              <a:t>. </a:t>
            </a:r>
            <a:r>
              <a:rPr lang="en-US" sz="2800" dirty="0" err="1"/>
              <a:t>Conf</a:t>
            </a:r>
            <a:r>
              <a:rPr lang="en-US" sz="2800" dirty="0"/>
              <a:t> Lg. </a:t>
            </a:r>
            <a:r>
              <a:rPr lang="en-US" sz="2800" dirty="0" err="1"/>
              <a:t>nr</a:t>
            </a:r>
            <a:r>
              <a:rPr lang="en-US" sz="2800" dirty="0"/>
              <a:t>. 76/2002 </a:t>
            </a:r>
            <a:r>
              <a:rPr lang="en-US" sz="2800" dirty="0" err="1"/>
              <a:t>privind</a:t>
            </a:r>
            <a:r>
              <a:rPr lang="en-US" sz="2800" dirty="0"/>
              <a:t> </a:t>
            </a:r>
            <a:r>
              <a:rPr lang="en-US" sz="2800" dirty="0" err="1"/>
              <a:t>sistemul</a:t>
            </a:r>
            <a:r>
              <a:rPr lang="en-US" sz="2800" dirty="0"/>
              <a:t> de </a:t>
            </a:r>
            <a:r>
              <a:rPr lang="en-US" sz="2800" dirty="0" err="1"/>
              <a:t>asigurari</a:t>
            </a:r>
            <a:r>
              <a:rPr lang="en-US" sz="2800" dirty="0"/>
              <a:t> de </a:t>
            </a:r>
            <a:r>
              <a:rPr lang="en-US" sz="2800" dirty="0" err="1"/>
              <a:t>somaj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stimularea</a:t>
            </a:r>
            <a:r>
              <a:rPr lang="en-US" sz="2800" dirty="0"/>
              <a:t> </a:t>
            </a:r>
            <a:r>
              <a:rPr lang="en-US" sz="2800" dirty="0" err="1"/>
              <a:t>ocuparii</a:t>
            </a:r>
            <a:r>
              <a:rPr lang="en-US" sz="2800" dirty="0"/>
              <a:t> for</a:t>
            </a:r>
            <a:r>
              <a:rPr lang="ro-RO" sz="2800" dirty="0"/>
              <a:t>t</a:t>
            </a:r>
            <a:r>
              <a:rPr lang="en-US" sz="2800" dirty="0" err="1"/>
              <a:t>ei</a:t>
            </a:r>
            <a:r>
              <a:rPr lang="en-US" sz="2800" dirty="0"/>
              <a:t> de </a:t>
            </a:r>
            <a:r>
              <a:rPr lang="en-US" sz="2800" dirty="0" err="1"/>
              <a:t>munca</a:t>
            </a:r>
            <a:r>
              <a:rPr lang="en-US" sz="2800" dirty="0"/>
              <a:t>, </a:t>
            </a:r>
            <a:r>
              <a:rPr lang="en-US" sz="2800" dirty="0" err="1"/>
              <a:t>Somerul</a:t>
            </a:r>
            <a:r>
              <a:rPr lang="en-US" sz="2800" dirty="0"/>
              <a:t> </a:t>
            </a:r>
            <a:r>
              <a:rPr lang="en-US" sz="2800" dirty="0" err="1"/>
              <a:t>înregistrat</a:t>
            </a:r>
            <a:r>
              <a:rPr lang="en-US" sz="2800" dirty="0"/>
              <a:t>”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persoana</a:t>
            </a:r>
            <a:r>
              <a:rPr lang="en-US" sz="2800" dirty="0"/>
              <a:t> care </a:t>
            </a:r>
            <a:r>
              <a:rPr lang="en-US" sz="2800" dirty="0" err="1"/>
              <a:t>îndeplineste</a:t>
            </a:r>
            <a:r>
              <a:rPr lang="en-US" sz="2800" dirty="0"/>
              <a:t> </a:t>
            </a:r>
            <a:r>
              <a:rPr lang="en-US" sz="2800" dirty="0" err="1"/>
              <a:t>cumulativ</a:t>
            </a:r>
            <a:r>
              <a:rPr lang="en-US" sz="2800" dirty="0"/>
              <a:t> </a:t>
            </a:r>
            <a:r>
              <a:rPr lang="en-US" sz="2800" dirty="0" err="1"/>
              <a:t>urmatoarele</a:t>
            </a:r>
            <a:r>
              <a:rPr lang="en-US" sz="2800" dirty="0"/>
              <a:t> </a:t>
            </a:r>
            <a:r>
              <a:rPr lang="en-US" sz="2800" dirty="0" err="1"/>
              <a:t>conditii</a:t>
            </a:r>
            <a:r>
              <a:rPr lang="en-US" sz="2800" dirty="0"/>
              <a:t>: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cautarea</a:t>
            </a:r>
            <a:r>
              <a:rPr lang="en-US" sz="2800" dirty="0"/>
              <a:t> </a:t>
            </a:r>
            <a:r>
              <a:rPr lang="en-US" sz="2800" dirty="0" err="1"/>
              <a:t>unui</a:t>
            </a:r>
            <a:r>
              <a:rPr lang="en-US" sz="2800" dirty="0"/>
              <a:t> </a:t>
            </a:r>
            <a:r>
              <a:rPr lang="en-US" sz="2800" dirty="0" err="1"/>
              <a:t>loc</a:t>
            </a:r>
            <a:r>
              <a:rPr lang="en-US" sz="2800" dirty="0"/>
              <a:t> de </a:t>
            </a:r>
            <a:r>
              <a:rPr lang="en-US" sz="2800" dirty="0" err="1"/>
              <a:t>munca</a:t>
            </a:r>
            <a:r>
              <a:rPr lang="en-US" sz="2800" dirty="0"/>
              <a:t> de la </a:t>
            </a:r>
            <a:r>
              <a:rPr lang="en-US" sz="2800" dirty="0" err="1"/>
              <a:t>vârsta</a:t>
            </a:r>
            <a:r>
              <a:rPr lang="en-US" sz="2800" dirty="0"/>
              <a:t> de minimum 16 </a:t>
            </a:r>
            <a:r>
              <a:rPr lang="en-US" sz="2800" dirty="0" err="1"/>
              <a:t>ani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pâna</a:t>
            </a:r>
            <a:r>
              <a:rPr lang="en-US" sz="2800" dirty="0"/>
              <a:t> la </a:t>
            </a:r>
            <a:r>
              <a:rPr lang="en-US" sz="2800" dirty="0" err="1"/>
              <a:t>îndeplinirea</a:t>
            </a:r>
            <a:r>
              <a:rPr lang="en-US" sz="2800" dirty="0"/>
              <a:t> </a:t>
            </a:r>
            <a:r>
              <a:rPr lang="en-US" sz="2800" dirty="0" err="1"/>
              <a:t>conditiilor</a:t>
            </a:r>
            <a:r>
              <a:rPr lang="en-US" sz="2800" dirty="0"/>
              <a:t> de </a:t>
            </a:r>
            <a:r>
              <a:rPr lang="en-US" sz="2800" dirty="0" err="1"/>
              <a:t>pensionare</a:t>
            </a:r>
            <a:r>
              <a:rPr lang="en-US" sz="28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84969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/>
              <a:t>DESCRIERE GRUP TINTA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/>
              <a:t>starea</a:t>
            </a:r>
            <a:r>
              <a:rPr lang="en-US" sz="2000" dirty="0"/>
              <a:t> de </a:t>
            </a:r>
            <a:r>
              <a:rPr lang="en-US" sz="2000" dirty="0" err="1"/>
              <a:t>sanatate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capacitatile</a:t>
            </a:r>
            <a:r>
              <a:rPr lang="en-US" sz="2000" dirty="0"/>
              <a:t> </a:t>
            </a:r>
            <a:r>
              <a:rPr lang="en-US" sz="2000" dirty="0" err="1"/>
              <a:t>fizice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psihice</a:t>
            </a:r>
            <a:r>
              <a:rPr lang="en-US" sz="2000" dirty="0"/>
              <a:t> o </a:t>
            </a:r>
            <a:r>
              <a:rPr lang="en-US" sz="2000" dirty="0" err="1"/>
              <a:t>fac</a:t>
            </a:r>
            <a:r>
              <a:rPr lang="en-US" sz="2000" dirty="0"/>
              <a:t> </a:t>
            </a:r>
            <a:r>
              <a:rPr lang="en-US" sz="2000" dirty="0" err="1"/>
              <a:t>apta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prestarea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munci</a:t>
            </a:r>
            <a:r>
              <a:rPr lang="en-US" sz="2000" dirty="0"/>
              <a:t>; nu are </a:t>
            </a:r>
            <a:r>
              <a:rPr lang="en-US" sz="2000" dirty="0" err="1"/>
              <a:t>loc</a:t>
            </a:r>
            <a:r>
              <a:rPr lang="en-US" sz="2000" dirty="0"/>
              <a:t> de </a:t>
            </a:r>
            <a:r>
              <a:rPr lang="en-US" sz="2000" dirty="0" err="1"/>
              <a:t>munca</a:t>
            </a:r>
            <a:r>
              <a:rPr lang="en-US" sz="2000" dirty="0"/>
              <a:t>, nu </a:t>
            </a:r>
            <a:r>
              <a:rPr lang="en-US" sz="2000" dirty="0" err="1"/>
              <a:t>realizeaza</a:t>
            </a:r>
            <a:r>
              <a:rPr lang="en-US" sz="2000" dirty="0"/>
              <a:t> </a:t>
            </a:r>
            <a:r>
              <a:rPr lang="en-US" sz="2000" dirty="0" err="1"/>
              <a:t>venituri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realizeaza</a:t>
            </a:r>
            <a:r>
              <a:rPr lang="en-US" sz="2000" dirty="0"/>
              <a:t>, din </a:t>
            </a:r>
            <a:r>
              <a:rPr lang="en-US" sz="2000" dirty="0" err="1"/>
              <a:t>activita</a:t>
            </a:r>
            <a:r>
              <a:rPr lang="ro-RO" sz="2000" dirty="0"/>
              <a:t>t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autorizate</a:t>
            </a:r>
            <a:r>
              <a:rPr lang="en-US" sz="2000" dirty="0"/>
              <a:t> </a:t>
            </a:r>
            <a:r>
              <a:rPr lang="en-US" sz="2000" dirty="0" err="1"/>
              <a:t>potrivit</a:t>
            </a:r>
            <a:r>
              <a:rPr lang="en-US" sz="2000" dirty="0"/>
              <a:t> </a:t>
            </a:r>
            <a:r>
              <a:rPr lang="en-US" sz="2000" dirty="0" err="1"/>
              <a:t>legii</a:t>
            </a:r>
            <a:r>
              <a:rPr lang="en-US" sz="2000" dirty="0"/>
              <a:t>, </a:t>
            </a:r>
            <a:r>
              <a:rPr lang="en-US" sz="2000" dirty="0" err="1"/>
              <a:t>venituri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mici</a:t>
            </a:r>
            <a:r>
              <a:rPr lang="en-US" sz="2000" dirty="0"/>
              <a:t> </a:t>
            </a:r>
            <a:r>
              <a:rPr lang="en-US" sz="2000" dirty="0" err="1"/>
              <a:t>decât</a:t>
            </a:r>
            <a:r>
              <a:rPr lang="en-US" sz="2000" dirty="0"/>
              <a:t> </a:t>
            </a:r>
            <a:r>
              <a:rPr lang="en-US" sz="2000" dirty="0" err="1"/>
              <a:t>valoarea</a:t>
            </a:r>
            <a:r>
              <a:rPr lang="en-US" sz="2000" dirty="0"/>
              <a:t> </a:t>
            </a:r>
            <a:r>
              <a:rPr lang="en-US" sz="2000" dirty="0" err="1"/>
              <a:t>indicatorului</a:t>
            </a:r>
            <a:r>
              <a:rPr lang="en-US" sz="2000" dirty="0"/>
              <a:t> social de </a:t>
            </a:r>
            <a:r>
              <a:rPr lang="en-US" sz="2000" dirty="0" err="1"/>
              <a:t>referin</a:t>
            </a:r>
            <a:r>
              <a:rPr lang="ro-RO" sz="2000" dirty="0"/>
              <a:t>t</a:t>
            </a:r>
            <a:r>
              <a:rPr lang="en-US" sz="2000" dirty="0"/>
              <a:t>a al </a:t>
            </a:r>
            <a:r>
              <a:rPr lang="en-US" sz="2000" dirty="0" err="1"/>
              <a:t>asigurarilor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somaj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stimularii</a:t>
            </a:r>
            <a:r>
              <a:rPr lang="en-US" sz="2000" dirty="0"/>
              <a:t> </a:t>
            </a:r>
            <a:r>
              <a:rPr lang="en-US" sz="2000" dirty="0" err="1"/>
              <a:t>ocuparii</a:t>
            </a:r>
            <a:r>
              <a:rPr lang="en-US" sz="2000" dirty="0"/>
              <a:t> </a:t>
            </a:r>
            <a:r>
              <a:rPr lang="en-US" sz="2000" dirty="0" err="1"/>
              <a:t>fortei</a:t>
            </a:r>
            <a:r>
              <a:rPr lang="en-US" sz="2000" dirty="0"/>
              <a:t> de </a:t>
            </a:r>
            <a:r>
              <a:rPr lang="en-US" sz="2000" dirty="0" err="1"/>
              <a:t>munca</a:t>
            </a:r>
            <a:r>
              <a:rPr lang="en-US" sz="2000" dirty="0"/>
              <a:t>,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vigoare</a:t>
            </a:r>
            <a:r>
              <a:rPr lang="en-US" sz="2000" dirty="0"/>
              <a:t>;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disponibila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înceapa</a:t>
            </a:r>
            <a:r>
              <a:rPr lang="en-US" sz="2000" dirty="0"/>
              <a:t> </a:t>
            </a:r>
            <a:r>
              <a:rPr lang="en-US" sz="2000" dirty="0" err="1"/>
              <a:t>lucrul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perioada</a:t>
            </a:r>
            <a:r>
              <a:rPr lang="en-US" sz="2000" dirty="0"/>
              <a:t> </a:t>
            </a:r>
            <a:r>
              <a:rPr lang="en-US" sz="2000" dirty="0" err="1"/>
              <a:t>imediat</a:t>
            </a:r>
            <a:r>
              <a:rPr lang="en-US" sz="2000" dirty="0"/>
              <a:t> </a:t>
            </a:r>
            <a:r>
              <a:rPr lang="en-US" sz="2000" dirty="0" err="1"/>
              <a:t>urmatoare</a:t>
            </a:r>
            <a:r>
              <a:rPr lang="en-US" sz="2000" dirty="0"/>
              <a:t>, </a:t>
            </a:r>
            <a:r>
              <a:rPr lang="en-US" sz="2000" dirty="0" err="1"/>
              <a:t>daca</a:t>
            </a:r>
            <a:r>
              <a:rPr lang="en-US" sz="2000" dirty="0"/>
              <a:t> s-</a:t>
            </a:r>
            <a:r>
              <a:rPr lang="en-US" sz="2000" dirty="0" err="1"/>
              <a:t>ar</a:t>
            </a:r>
            <a:r>
              <a:rPr lang="en-US" sz="2000" dirty="0"/>
              <a:t> </a:t>
            </a:r>
            <a:r>
              <a:rPr lang="en-US" sz="2000" dirty="0" err="1"/>
              <a:t>gasi</a:t>
            </a:r>
            <a:r>
              <a:rPr lang="en-US" sz="2000" dirty="0"/>
              <a:t> un </a:t>
            </a:r>
            <a:r>
              <a:rPr lang="en-US" sz="2000" dirty="0" err="1"/>
              <a:t>loc</a:t>
            </a:r>
            <a:r>
              <a:rPr lang="en-US" sz="2000" dirty="0"/>
              <a:t> de </a:t>
            </a:r>
            <a:r>
              <a:rPr lang="en-US" sz="2000" dirty="0" err="1"/>
              <a:t>munca</a:t>
            </a:r>
            <a:r>
              <a:rPr lang="en-US" sz="2000" dirty="0"/>
              <a:t>; </a:t>
            </a:r>
          </a:p>
          <a:p>
            <a:pPr algn="just"/>
            <a:r>
              <a:rPr lang="en-US" sz="2000" dirty="0"/>
              <a:t>se </a:t>
            </a:r>
            <a:r>
              <a:rPr lang="en-US" sz="2000" dirty="0" err="1"/>
              <a:t>înregistreaza</a:t>
            </a:r>
            <a:r>
              <a:rPr lang="en-US" sz="2000" dirty="0"/>
              <a:t> la </a:t>
            </a:r>
            <a:r>
              <a:rPr lang="en-US" sz="2000" dirty="0" err="1"/>
              <a:t>agentia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ocuparea</a:t>
            </a:r>
            <a:r>
              <a:rPr lang="en-US" sz="2000" dirty="0"/>
              <a:t> </a:t>
            </a:r>
            <a:r>
              <a:rPr lang="en-US" sz="2000" dirty="0" err="1"/>
              <a:t>fortei</a:t>
            </a:r>
            <a:r>
              <a:rPr lang="en-US" sz="2000" dirty="0"/>
              <a:t> de </a:t>
            </a:r>
            <a:r>
              <a:rPr lang="en-US" sz="2000" dirty="0" err="1"/>
              <a:t>munca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a </a:t>
            </a:r>
            <a:r>
              <a:rPr lang="en-US" sz="2000" dirty="0" err="1"/>
              <a:t>carei</a:t>
            </a:r>
            <a:r>
              <a:rPr lang="en-US" sz="2000" dirty="0"/>
              <a:t> </a:t>
            </a:r>
            <a:r>
              <a:rPr lang="en-US" sz="2000" dirty="0" err="1"/>
              <a:t>raza</a:t>
            </a:r>
            <a:r>
              <a:rPr lang="en-US" sz="2000" dirty="0"/>
              <a:t> </a:t>
            </a:r>
            <a:r>
              <a:rPr lang="en-US" sz="2000" dirty="0" err="1"/>
              <a:t>teritoriala</a:t>
            </a:r>
            <a:r>
              <a:rPr lang="en-US" sz="2000" dirty="0"/>
              <a:t> </a:t>
            </a:r>
            <a:r>
              <a:rPr lang="en-US" sz="2000" dirty="0" err="1"/>
              <a:t>îsi</a:t>
            </a:r>
            <a:r>
              <a:rPr lang="en-US" sz="2000" dirty="0"/>
              <a:t> are </a:t>
            </a:r>
            <a:r>
              <a:rPr lang="en-US" sz="2000" dirty="0" err="1"/>
              <a:t>domiciliul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, </a:t>
            </a:r>
            <a:r>
              <a:rPr lang="en-US" sz="2000" dirty="0" err="1"/>
              <a:t>dupa</a:t>
            </a:r>
            <a:r>
              <a:rPr lang="en-US" sz="2000" dirty="0"/>
              <a:t> </a:t>
            </a:r>
            <a:r>
              <a:rPr lang="en-US" sz="2000" dirty="0" err="1"/>
              <a:t>caz</a:t>
            </a:r>
            <a:r>
              <a:rPr lang="en-US" sz="2000" dirty="0"/>
              <a:t>, </a:t>
            </a:r>
            <a:r>
              <a:rPr lang="en-US" sz="2000" dirty="0" err="1"/>
              <a:t>resedinta</a:t>
            </a:r>
            <a:r>
              <a:rPr lang="en-US" sz="2000" dirty="0"/>
              <a:t> </a:t>
            </a:r>
            <a:r>
              <a:rPr lang="en-US" sz="2000" dirty="0" err="1"/>
              <a:t>ori</a:t>
            </a:r>
            <a:r>
              <a:rPr lang="en-US" sz="2000" dirty="0"/>
              <a:t> la alt </a:t>
            </a:r>
            <a:r>
              <a:rPr lang="en-US" sz="2000" dirty="0" err="1"/>
              <a:t>furnizor</a:t>
            </a:r>
            <a:r>
              <a:rPr lang="en-US" sz="2000" dirty="0"/>
              <a:t> de </a:t>
            </a:r>
            <a:r>
              <a:rPr lang="en-US" sz="2000" dirty="0" err="1"/>
              <a:t>servicii</a:t>
            </a:r>
            <a:r>
              <a:rPr lang="en-US" sz="2000" dirty="0"/>
              <a:t> de </a:t>
            </a:r>
            <a:r>
              <a:rPr lang="en-US" sz="2000" dirty="0" err="1"/>
              <a:t>ocupare</a:t>
            </a:r>
            <a:r>
              <a:rPr lang="en-US" sz="2000" dirty="0"/>
              <a:t>, care </a:t>
            </a:r>
            <a:r>
              <a:rPr lang="en-US" sz="2000" dirty="0" err="1"/>
              <a:t>functioneaza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conditiile</a:t>
            </a:r>
            <a:r>
              <a:rPr lang="en-US" sz="2000" dirty="0"/>
              <a:t> </a:t>
            </a:r>
            <a:r>
              <a:rPr lang="en-US" sz="2000" dirty="0" err="1"/>
              <a:t>prevazute</a:t>
            </a:r>
            <a:r>
              <a:rPr lang="en-US" sz="2000" dirty="0"/>
              <a:t> de </a:t>
            </a:r>
            <a:r>
              <a:rPr lang="en-US" sz="2000" dirty="0" err="1"/>
              <a:t>lege</a:t>
            </a:r>
            <a:r>
              <a:rPr lang="en-US" sz="2000" dirty="0"/>
              <a:t>,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vederea</a:t>
            </a:r>
            <a:r>
              <a:rPr lang="en-US" sz="2000" dirty="0"/>
              <a:t> </a:t>
            </a:r>
            <a:r>
              <a:rPr lang="en-US" sz="2000" dirty="0" err="1"/>
              <a:t>obtinerii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</a:t>
            </a:r>
            <a:r>
              <a:rPr lang="en-US" sz="2000" dirty="0" err="1"/>
              <a:t>loc</a:t>
            </a:r>
            <a:r>
              <a:rPr lang="en-US" sz="2000" dirty="0"/>
              <a:t> de </a:t>
            </a:r>
            <a:r>
              <a:rPr lang="en-US" sz="2000" dirty="0" err="1"/>
              <a:t>munca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66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Obiectivele</a:t>
            </a:r>
            <a:r>
              <a:rPr lang="en-US" b="1" dirty="0"/>
              <a:t> </a:t>
            </a:r>
            <a:r>
              <a:rPr lang="en-US" b="1" dirty="0" err="1"/>
              <a:t>specifice</a:t>
            </a:r>
            <a:r>
              <a:rPr lang="en-US" b="1" dirty="0"/>
              <a:t> ale </a:t>
            </a:r>
            <a:r>
              <a:rPr lang="en-US" b="1" dirty="0" err="1"/>
              <a:t>proiectului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OBIECTIV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3891"/>
            <a:ext cx="10515600" cy="3563072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1. 1.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Cresterea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beneficiaza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sprijin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proiectelor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finantate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POCU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inscrierea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201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OBIECTIV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2. 2.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201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regiunile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S-V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Oltenia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Nord-Vest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furnizarea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stimularea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ocuparii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din care 93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550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4482</Words>
  <Application>Microsoft Office PowerPoint</Application>
  <PresentationFormat>Ecran lat</PresentationFormat>
  <Paragraphs>121</Paragraphs>
  <Slides>32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32</vt:i4>
      </vt:variant>
    </vt:vector>
  </HeadingPairs>
  <TitlesOfParts>
    <vt:vector size="37" baseType="lpstr">
      <vt:lpstr>Arial</vt:lpstr>
      <vt:lpstr>Calibri</vt:lpstr>
      <vt:lpstr>Trebuchet MS</vt:lpstr>
      <vt:lpstr>Wingdings 3</vt:lpstr>
      <vt:lpstr>Facet</vt:lpstr>
      <vt:lpstr>RESTART - O noua sansa pentru someri si persoane inactive</vt:lpstr>
      <vt:lpstr>PARTENERIATUL</vt:lpstr>
      <vt:lpstr>Obiectivul general al proiectului</vt:lpstr>
      <vt:lpstr>Scopul proiectului </vt:lpstr>
      <vt:lpstr>DESCRIERE GRUP TINTA</vt:lpstr>
      <vt:lpstr>DESCRIERE GRUP TINTA</vt:lpstr>
      <vt:lpstr>Obiectivele specifice ale proiectului </vt:lpstr>
      <vt:lpstr>OBIECTIV 1</vt:lpstr>
      <vt:lpstr>OBIECTIV 2</vt:lpstr>
      <vt:lpstr>OBIECTIV 3</vt:lpstr>
      <vt:lpstr>OBIECTIV 4</vt:lpstr>
      <vt:lpstr>VALOAREA ADAUGATA ASUPRA GRUPULUI TINTA</vt:lpstr>
      <vt:lpstr>VALOAREA ADAUGATA ASUPRA GRUPULUI TINTA</vt:lpstr>
      <vt:lpstr>VALOAREA ADAUGATA ASUPRA  GRUPULUI TINTA</vt:lpstr>
      <vt:lpstr>IMPACTUL ESTIMAT ASUPRA GRUPULUI TINTA</vt:lpstr>
      <vt:lpstr>EGALITATE DE SANSE </vt:lpstr>
      <vt:lpstr>EGALITATE DE GEN </vt:lpstr>
      <vt:lpstr>NEDISCRIMINARE </vt:lpstr>
      <vt:lpstr>DEZVOLTAREA DURABILA </vt:lpstr>
      <vt:lpstr>A1.1.Selectarea si mentinerea grupului tinta care va participa la activitatile proiectului </vt:lpstr>
      <vt:lpstr>A2.Furnizare servicii specializate pentru stimularea ocuparii fortei de munca</vt:lpstr>
      <vt:lpstr>A2.2.Servicii de mediere a muncii </vt:lpstr>
      <vt:lpstr>A2.2.Servicii de mediere a muncii</vt:lpstr>
      <vt:lpstr>A3.Organizarea si derularea de programe de formare profesionala a adultilor </vt:lpstr>
      <vt:lpstr>A3.Organizarea si derularea de programe de formare profesionala a adultilor</vt:lpstr>
      <vt:lpstr>A4. Evaluarea si certificarea competentelor profesionale obtinute pe alte cai decat cele formale </vt:lpstr>
      <vt:lpstr>AT. Managementul proiectului</vt:lpstr>
      <vt:lpstr>AT. Managementul proiectului </vt:lpstr>
      <vt:lpstr>AT. Managementul proiectului </vt:lpstr>
      <vt:lpstr>Activitate: AT.Managementul proiectului </vt:lpstr>
      <vt:lpstr>AT2 Achizitii </vt:lpstr>
      <vt:lpstr>AT3 Informare si publicitate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Obiectivele specifice ale proiectului</dc:title>
  <dc:creator>dell</dc:creator>
  <cp:lastModifiedBy>Alina Ioana Marinoiu</cp:lastModifiedBy>
  <cp:revision>20</cp:revision>
  <dcterms:created xsi:type="dcterms:W3CDTF">2023-04-02T13:47:02Z</dcterms:created>
  <dcterms:modified xsi:type="dcterms:W3CDTF">2023-04-03T08:25:52Z</dcterms:modified>
</cp:coreProperties>
</file>